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48" r:id="rId1"/>
  </p:sldMasterIdLst>
  <p:notesMasterIdLst>
    <p:notesMasterId r:id="rId46"/>
  </p:notesMasterIdLst>
  <p:handoutMasterIdLst>
    <p:handoutMasterId r:id="rId47"/>
  </p:handoutMasterIdLst>
  <p:sldIdLst>
    <p:sldId id="256" r:id="rId2"/>
    <p:sldId id="502" r:id="rId3"/>
    <p:sldId id="503" r:id="rId4"/>
    <p:sldId id="425" r:id="rId5"/>
    <p:sldId id="474" r:id="rId6"/>
    <p:sldId id="475" r:id="rId7"/>
    <p:sldId id="476" r:id="rId8"/>
    <p:sldId id="477" r:id="rId9"/>
    <p:sldId id="478" r:id="rId10"/>
    <p:sldId id="514" r:id="rId11"/>
    <p:sldId id="515" r:id="rId12"/>
    <p:sldId id="480" r:id="rId13"/>
    <p:sldId id="512" r:id="rId14"/>
    <p:sldId id="513" r:id="rId15"/>
    <p:sldId id="481" r:id="rId16"/>
    <p:sldId id="482" r:id="rId17"/>
    <p:sldId id="483" r:id="rId18"/>
    <p:sldId id="484" r:id="rId19"/>
    <p:sldId id="509" r:id="rId20"/>
    <p:sldId id="510" r:id="rId21"/>
    <p:sldId id="511" r:id="rId22"/>
    <p:sldId id="485" r:id="rId23"/>
    <p:sldId id="486" r:id="rId24"/>
    <p:sldId id="487" r:id="rId25"/>
    <p:sldId id="488" r:id="rId26"/>
    <p:sldId id="489" r:id="rId27"/>
    <p:sldId id="490" r:id="rId28"/>
    <p:sldId id="491" r:id="rId29"/>
    <p:sldId id="507" r:id="rId30"/>
    <p:sldId id="508" r:id="rId31"/>
    <p:sldId id="492" r:id="rId32"/>
    <p:sldId id="493" r:id="rId33"/>
    <p:sldId id="494" r:id="rId34"/>
    <p:sldId id="495" r:id="rId35"/>
    <p:sldId id="496" r:id="rId36"/>
    <p:sldId id="497" r:id="rId37"/>
    <p:sldId id="506" r:id="rId38"/>
    <p:sldId id="505" r:id="rId39"/>
    <p:sldId id="504" r:id="rId40"/>
    <p:sldId id="498" r:id="rId41"/>
    <p:sldId id="499" r:id="rId42"/>
    <p:sldId id="500" r:id="rId43"/>
    <p:sldId id="501" r:id="rId44"/>
    <p:sldId id="471" r:id="rId45"/>
  </p:sldIdLst>
  <p:sldSz cx="12192000" cy="6858000"/>
  <p:notesSz cx="6669088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63" userDrawn="1">
          <p15:clr>
            <a:srgbClr val="A4A3A4"/>
          </p15:clr>
        </p15:guide>
        <p15:guide id="2" pos="50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Игорь Поляков" initials="ИП" lastIdx="1" clrIdx="0">
    <p:extLst>
      <p:ext uri="{19B8F6BF-5375-455C-9EA6-DF929625EA0E}">
        <p15:presenceInfo xmlns:p15="http://schemas.microsoft.com/office/powerpoint/2012/main" userId="Игорь Поляков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3055"/>
    <a:srgbClr val="FFFFFF"/>
    <a:srgbClr val="CD5727"/>
    <a:srgbClr val="ED8D00"/>
    <a:srgbClr val="6783BD"/>
    <a:srgbClr val="F49201"/>
    <a:srgbClr val="D15624"/>
    <a:srgbClr val="6882BD"/>
    <a:srgbClr val="D35628"/>
    <a:srgbClr val="F29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Светлый стиль 2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0" d="100"/>
          <a:sy n="70" d="100"/>
        </p:scale>
        <p:origin x="660" y="60"/>
      </p:cViewPr>
      <p:guideLst>
        <p:guide orient="horz" pos="663"/>
        <p:guide pos="50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9571C2-02E6-4718-9061-4026E96567DA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889938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777607" y="9430091"/>
            <a:ext cx="2889938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D3E070-04CC-4138-9CA2-6FA559648E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32388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D87931-5CD3-4DBA-9001-D8FA676D3E33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6909" y="4777958"/>
            <a:ext cx="533527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889938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77607" y="9430091"/>
            <a:ext cx="2889938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923BF1-3687-4C61-A5B3-906D7F3680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120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43CF6-56E4-41C9-815F-FEE80AB4D011}" type="datetime1">
              <a:rPr lang="ru-RU" smtClean="0"/>
              <a:t>26.09.2023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9B742-A697-4A57-98B9-D299B4210E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9950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F1F5C-CF3E-468B-9840-8E700CE8A6C1}" type="datetime1">
              <a:rPr lang="ru-RU" smtClean="0"/>
              <a:t>26.09.2023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9B742-A697-4A57-98B9-D299B4210E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7316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9F615-F953-4489-B00B-EEAB81DF67CD}" type="datetime1">
              <a:rPr lang="ru-RU" smtClean="0"/>
              <a:t>26.09.2023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9B742-A697-4A57-98B9-D299B4210E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1080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D610D-D3E3-4D4D-9582-0F628B09A4A7}" type="datetime1">
              <a:rPr lang="ru-RU" smtClean="0"/>
              <a:t>26.09.2023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9B742-A697-4A57-98B9-D299B4210E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1410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E5539-09AB-4FE1-8970-887B5C32A31A}" type="datetime1">
              <a:rPr lang="ru-RU" smtClean="0"/>
              <a:t>26.09.2023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9B742-A697-4A57-98B9-D299B4210E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12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57778-41FB-475E-8E91-B83FC735C447}" type="datetime1">
              <a:rPr lang="ru-RU" smtClean="0"/>
              <a:t>26.09.2023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9B742-A697-4A57-98B9-D299B4210E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3834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B4DD3-824D-46DC-8848-87D9FA7A2634}" type="datetime1">
              <a:rPr lang="ru-RU" smtClean="0"/>
              <a:t>26.09.2023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9B742-A697-4A57-98B9-D299B4210E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3931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8C6A0-35CE-4A3C-9DF9-0C3540C62547}" type="datetime1">
              <a:rPr lang="ru-RU" smtClean="0"/>
              <a:t>26.09.2023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9B742-A697-4A57-98B9-D299B4210E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7442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9742C-3E01-4C1E-8BE3-EC0F639D6F33}" type="datetime1">
              <a:rPr lang="ru-RU" smtClean="0"/>
              <a:t>26.09.2023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9B742-A697-4A57-98B9-D299B4210E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1452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67A3B-4329-4000-83EF-6009A965DF07}" type="datetime1">
              <a:rPr lang="ru-RU" smtClean="0"/>
              <a:t>26.09.2023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9B742-A697-4A57-98B9-D299B4210E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2210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C2E2B-3805-4AC6-B4E0-599017CB58EC}" type="datetime1">
              <a:rPr lang="ru-RU" smtClean="0"/>
              <a:t>26.09.2023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9B742-A697-4A57-98B9-D299B4210E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4534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46038-B3BC-44E3-B444-B0927027786A}" type="datetime1">
              <a:rPr lang="ru-RU" smtClean="0"/>
              <a:t>26.09.2023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49B742-A697-4A57-98B9-D299B4210E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8166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hyperlink" Target="mailto:Alena.pimonenko@kachkin.ru" TargetMode="External"/><Relationship Id="rId3" Type="http://schemas.openxmlformats.org/officeDocument/2006/relationships/hyperlink" Target="mailto:dk@kachkin.ru" TargetMode="External"/><Relationship Id="rId7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Lirill.vasichkin@kachkin.ru" TargetMode="External"/><Relationship Id="rId5" Type="http://schemas.openxmlformats.org/officeDocument/2006/relationships/image" Target="../media/image12.jpg"/><Relationship Id="rId4" Type="http://schemas.openxmlformats.org/officeDocument/2006/relationships/hyperlink" Target="http://www.kachkin.ru/" TargetMode="External"/><Relationship Id="rId9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94" y="0"/>
            <a:ext cx="12199594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8503" y="392940"/>
            <a:ext cx="2532893" cy="41452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41194" y="4424966"/>
            <a:ext cx="675422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  <a:latin typeface="+mj-lt"/>
              </a:rPr>
              <a:t>ТКО: наиболее проблемные вопросы при юридическом и финансовом структурировании концессий</a:t>
            </a:r>
            <a:endParaRPr lang="ru-RU" sz="20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160222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497A1FB4-0091-4B8B-BBD9-200CC16E7C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7205" y="6196865"/>
            <a:ext cx="1835705" cy="296010"/>
          </a:xfrm>
          <a:prstGeom prst="rect">
            <a:avLst/>
          </a:prstGeom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DC2BD00B-2A4B-4054-B1B5-72B191851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8658" y="6159226"/>
            <a:ext cx="2743200" cy="365125"/>
          </a:xfrm>
        </p:spPr>
        <p:txBody>
          <a:bodyPr/>
          <a:lstStyle/>
          <a:p>
            <a:pPr algn="l"/>
            <a:fld id="{6849B742-A697-4A57-98B9-D299B4210E32}" type="slidenum">
              <a:rPr lang="ru-RU" sz="1400" smtClean="0">
                <a:solidFill>
                  <a:srgbClr val="CD5727"/>
                </a:solidFill>
              </a:rPr>
              <a:pPr algn="l"/>
              <a:t>10</a:t>
            </a:fld>
            <a:endParaRPr lang="ru-RU" sz="1400" dirty="0">
              <a:solidFill>
                <a:srgbClr val="CD5727"/>
              </a:solidFill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726096" y="-161657"/>
            <a:ext cx="10763558" cy="1460500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6E2866"/>
                </a:solidFill>
              </a:rPr>
              <a:t>Учет капитального гранта и платы концедента по тарифному законодательству (4)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97A1FB4-0091-4B8B-BBD9-200CC16E7C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7205" y="6196865"/>
            <a:ext cx="1835705" cy="29601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807212" y="1032861"/>
            <a:ext cx="2662646" cy="5502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07212" y="1298843"/>
            <a:ext cx="10945698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200" b="1" dirty="0">
                <a:solidFill>
                  <a:srgbClr val="CD5727"/>
                </a:solidFill>
                <a:latin typeface="+mj-lt"/>
              </a:rPr>
              <a:t>В производственной программе: </a:t>
            </a:r>
          </a:p>
          <a:p>
            <a:pPr marL="457200" lvl="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ru-RU" sz="2000" dirty="0">
                <a:latin typeface="+mj-lt"/>
              </a:rPr>
              <a:t>Указание на учет платы концедента в Правилах разработки и утверждения производственных программ </a:t>
            </a:r>
            <a:r>
              <a:rPr lang="ru-RU" sz="2000" dirty="0" smtClean="0">
                <a:latin typeface="+mj-lt"/>
              </a:rPr>
              <a:t>отсутствует</a:t>
            </a:r>
            <a:endParaRPr lang="ru-RU" sz="2000" dirty="0">
              <a:latin typeface="+mj-lt"/>
            </a:endParaRPr>
          </a:p>
          <a:p>
            <a:pPr marL="457200" lvl="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ru-RU" sz="2000" dirty="0" smtClean="0">
                <a:latin typeface="+mj-lt"/>
              </a:rPr>
              <a:t>«Производственная </a:t>
            </a:r>
            <a:r>
              <a:rPr lang="ru-RU" sz="2000" dirty="0">
                <a:latin typeface="+mj-lt"/>
              </a:rPr>
              <a:t>программа должна включать сведения об объеме финансовых потребностей, </a:t>
            </a:r>
            <a:r>
              <a:rPr lang="ru-RU" sz="2000" b="1" dirty="0">
                <a:solidFill>
                  <a:srgbClr val="CD5727"/>
                </a:solidFill>
                <a:latin typeface="+mj-lt"/>
              </a:rPr>
              <a:t>необходимых </a:t>
            </a:r>
            <a:r>
              <a:rPr lang="ru-RU" sz="2000" dirty="0">
                <a:latin typeface="+mj-lt"/>
              </a:rPr>
              <a:t>для реализации производственной </a:t>
            </a:r>
            <a:r>
              <a:rPr lang="ru-RU" sz="2000" dirty="0" smtClean="0">
                <a:latin typeface="+mj-lt"/>
              </a:rPr>
              <a:t>программы»</a:t>
            </a:r>
            <a:endParaRPr lang="ru-RU" sz="2000" dirty="0">
              <a:latin typeface="+mj-lt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000" i="1" dirty="0">
                <a:latin typeface="+mj-lt"/>
              </a:rPr>
              <a:t>(</a:t>
            </a:r>
            <a:r>
              <a:rPr lang="ru-RU" sz="2000" i="1" dirty="0" err="1">
                <a:latin typeface="+mj-lt"/>
              </a:rPr>
              <a:t>Пп</a:t>
            </a:r>
            <a:r>
              <a:rPr lang="ru-RU" sz="2000" i="1" dirty="0">
                <a:latin typeface="+mj-lt"/>
              </a:rPr>
              <a:t>. «г» п. 5 Правил разработки и утверждения производственных программ…) </a:t>
            </a:r>
            <a:endParaRPr lang="ru-RU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653149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: скругленные углы 9">
            <a:extLst>
              <a:ext uri="{FF2B5EF4-FFF2-40B4-BE49-F238E27FC236}">
                <a16:creationId xmlns:a16="http://schemas.microsoft.com/office/drawing/2014/main" id="{960F48B5-848A-49AF-B827-C68E610B73D4}"/>
              </a:ext>
            </a:extLst>
          </p:cNvPr>
          <p:cNvSpPr/>
          <p:nvPr/>
        </p:nvSpPr>
        <p:spPr>
          <a:xfrm>
            <a:off x="807212" y="3753134"/>
            <a:ext cx="10945698" cy="2276288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2000" b="1" dirty="0">
                <a:solidFill>
                  <a:srgbClr val="CD5727"/>
                </a:solidFill>
                <a:latin typeface="+mj-lt"/>
              </a:rPr>
              <a:t>Плата </a:t>
            </a:r>
            <a:r>
              <a:rPr lang="ru-RU" sz="2000" b="1" dirty="0" err="1">
                <a:solidFill>
                  <a:srgbClr val="CD5727"/>
                </a:solidFill>
                <a:latin typeface="+mj-lt"/>
              </a:rPr>
              <a:t>концедента</a:t>
            </a:r>
            <a:r>
              <a:rPr lang="ru-RU" sz="2000" b="1" dirty="0">
                <a:solidFill>
                  <a:srgbClr val="CD5727"/>
                </a:solidFill>
                <a:latin typeface="+mj-lt"/>
              </a:rPr>
              <a:t> с 01.10.2023: 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«возмещение и (или) финансовое обеспечение на этапе эксплуатации </a:t>
            </a:r>
            <a:r>
              <a:rPr lang="ru-RU" sz="2000" b="1" dirty="0">
                <a:solidFill>
                  <a:srgbClr val="CD5727"/>
                </a:solidFill>
                <a:latin typeface="+mj-lt"/>
              </a:rPr>
              <a:t>расходов концессионера на создание и (или) реконструкцию 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объекта, </a:t>
            </a:r>
            <a:r>
              <a:rPr lang="ru-RU" sz="2000" b="1" dirty="0">
                <a:solidFill>
                  <a:srgbClr val="CD5727"/>
                </a:solidFill>
                <a:latin typeface="+mj-lt"/>
              </a:rPr>
              <a:t>использование (эксплуатацию) 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объекта концессионного соглашения и иного передаваемого </a:t>
            </a:r>
            <a:r>
              <a:rPr lang="ru-RU" sz="2000" dirty="0" err="1">
                <a:solidFill>
                  <a:schemeClr val="bg2">
                    <a:lumMod val="25000"/>
                  </a:schemeClr>
                </a:solidFill>
                <a:latin typeface="+mj-lt"/>
              </a:rPr>
              <a:t>концедентом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 концессионеру по имущества, в том числе </a:t>
            </a:r>
            <a:r>
              <a:rPr lang="ru-RU" sz="2000" b="1" dirty="0">
                <a:solidFill>
                  <a:srgbClr val="CD5727"/>
                </a:solidFill>
                <a:latin typeface="+mj-lt"/>
              </a:rPr>
              <a:t>на техническое обслуживание</a:t>
            </a:r>
            <a:r>
              <a:rPr lang="ru-RU" sz="2000" dirty="0">
                <a:solidFill>
                  <a:srgbClr val="CD5727"/>
                </a:solidFill>
                <a:latin typeface="+mj-lt"/>
              </a:rPr>
              <a:t> 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объекта концессионного соглашения».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(п. 2 ч. 1 ст. 10.1 115-ФЗ в редакции 296-ФЗ) </a:t>
            </a:r>
            <a:endParaRPr lang="ru-RU" sz="2000" dirty="0">
              <a:solidFill>
                <a:schemeClr val="bg2">
                  <a:lumMod val="25000"/>
                </a:schemeClr>
              </a:solidFill>
              <a:latin typeface="+mj-lt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497A1FB4-0091-4B8B-BBD9-200CC16E7C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7205" y="6196865"/>
            <a:ext cx="1835705" cy="296010"/>
          </a:xfrm>
          <a:prstGeom prst="rect">
            <a:avLst/>
          </a:prstGeom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DC2BD00B-2A4B-4054-B1B5-72B191851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8658" y="6159226"/>
            <a:ext cx="2743200" cy="365125"/>
          </a:xfrm>
        </p:spPr>
        <p:txBody>
          <a:bodyPr/>
          <a:lstStyle/>
          <a:p>
            <a:pPr algn="l"/>
            <a:fld id="{6849B742-A697-4A57-98B9-D299B4210E32}" type="slidenum">
              <a:rPr lang="ru-RU" sz="1400" smtClean="0">
                <a:solidFill>
                  <a:srgbClr val="CD5727"/>
                </a:solidFill>
              </a:rPr>
              <a:pPr algn="l"/>
              <a:t>11</a:t>
            </a:fld>
            <a:endParaRPr lang="ru-RU" sz="1400" dirty="0">
              <a:solidFill>
                <a:srgbClr val="CD5727"/>
              </a:solidFill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726096" y="-161657"/>
            <a:ext cx="10763558" cy="1460500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6E2866"/>
                </a:solidFill>
              </a:rPr>
              <a:t>Учет капитального гранта и платы концедента по тарифному законодательству (4)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97A1FB4-0091-4B8B-BBD9-200CC16E7C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7205" y="6196865"/>
            <a:ext cx="1835705" cy="29601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807212" y="1032861"/>
            <a:ext cx="2662646" cy="5502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07212" y="1298843"/>
            <a:ext cx="10945698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200" b="1" dirty="0">
                <a:solidFill>
                  <a:srgbClr val="CD5727"/>
                </a:solidFill>
                <a:latin typeface="+mj-lt"/>
              </a:rPr>
              <a:t>В производственной программе: </a:t>
            </a:r>
          </a:p>
          <a:p>
            <a:pPr marL="457200" lvl="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ru-RU" sz="2000" dirty="0">
                <a:latin typeface="+mj-lt"/>
              </a:rPr>
              <a:t>Указание на учет платы концедента в Правилах разработки и утверждения производственных программ </a:t>
            </a:r>
            <a:r>
              <a:rPr lang="ru-RU" sz="2000" dirty="0" smtClean="0">
                <a:latin typeface="+mj-lt"/>
              </a:rPr>
              <a:t>отсутствует</a:t>
            </a:r>
            <a:endParaRPr lang="ru-RU" sz="2000" dirty="0">
              <a:latin typeface="+mj-lt"/>
            </a:endParaRPr>
          </a:p>
          <a:p>
            <a:pPr marL="457200" lvl="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ru-RU" sz="2000" dirty="0" smtClean="0">
                <a:latin typeface="+mj-lt"/>
              </a:rPr>
              <a:t>«Производственная </a:t>
            </a:r>
            <a:r>
              <a:rPr lang="ru-RU" sz="2000" dirty="0">
                <a:latin typeface="+mj-lt"/>
              </a:rPr>
              <a:t>программа должна включать сведения об объеме финансовых потребностей, </a:t>
            </a:r>
            <a:r>
              <a:rPr lang="ru-RU" sz="2000" b="1" dirty="0">
                <a:solidFill>
                  <a:srgbClr val="CD5727"/>
                </a:solidFill>
                <a:latin typeface="+mj-lt"/>
              </a:rPr>
              <a:t>необходимых </a:t>
            </a:r>
            <a:r>
              <a:rPr lang="ru-RU" sz="2000" dirty="0">
                <a:latin typeface="+mj-lt"/>
              </a:rPr>
              <a:t>для реализации производственной </a:t>
            </a:r>
            <a:r>
              <a:rPr lang="ru-RU" sz="2000" dirty="0" smtClean="0">
                <a:latin typeface="+mj-lt"/>
              </a:rPr>
              <a:t>программы»</a:t>
            </a:r>
            <a:endParaRPr lang="ru-RU" sz="2000" dirty="0">
              <a:latin typeface="+mj-lt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000" i="1" dirty="0">
                <a:latin typeface="+mj-lt"/>
              </a:rPr>
              <a:t>(</a:t>
            </a:r>
            <a:r>
              <a:rPr lang="ru-RU" sz="2000" i="1" dirty="0" err="1">
                <a:latin typeface="+mj-lt"/>
              </a:rPr>
              <a:t>Пп</a:t>
            </a:r>
            <a:r>
              <a:rPr lang="ru-RU" sz="2000" i="1" dirty="0">
                <a:latin typeface="+mj-lt"/>
              </a:rPr>
              <a:t>. «г» п. 5 Правил разработки и утверждения производственных программ…) </a:t>
            </a:r>
            <a:endParaRPr lang="ru-RU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855293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497A1FB4-0091-4B8B-BBD9-200CC16E7C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7205" y="6196865"/>
            <a:ext cx="1835705" cy="296010"/>
          </a:xfrm>
          <a:prstGeom prst="rect">
            <a:avLst/>
          </a:prstGeom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DC2BD00B-2A4B-4054-B1B5-72B191851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8658" y="6159226"/>
            <a:ext cx="2743200" cy="365125"/>
          </a:xfrm>
        </p:spPr>
        <p:txBody>
          <a:bodyPr/>
          <a:lstStyle/>
          <a:p>
            <a:pPr algn="l"/>
            <a:fld id="{6849B742-A697-4A57-98B9-D299B4210E32}" type="slidenum">
              <a:rPr lang="ru-RU" sz="1400" smtClean="0">
                <a:solidFill>
                  <a:srgbClr val="CD5727"/>
                </a:solidFill>
              </a:rPr>
              <a:pPr algn="l"/>
              <a:t>12</a:t>
            </a:fld>
            <a:endParaRPr lang="ru-RU" sz="1400" dirty="0">
              <a:solidFill>
                <a:srgbClr val="CD5727"/>
              </a:solidFill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726096" y="-161657"/>
            <a:ext cx="10763558" cy="1460500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6E2866"/>
                </a:solidFill>
              </a:rPr>
              <a:t>Учет капитального гранта и платы концедента по тарифному законодательству (6)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97A1FB4-0091-4B8B-BBD9-200CC16E7C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7205" y="6196865"/>
            <a:ext cx="1835705" cy="29601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807212" y="1032861"/>
            <a:ext cx="2662646" cy="5502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07212" y="1899344"/>
            <a:ext cx="10945698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endParaRPr lang="ru-RU" sz="2200" dirty="0">
              <a:solidFill>
                <a:schemeClr val="bg2">
                  <a:lumMod val="25000"/>
                </a:schemeClr>
              </a:solidFill>
              <a:latin typeface="+mj-lt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(1) Возможна ли компенсация части расходов на эксплуатацию за счет платы концедента в ТКО концессиях?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ru-RU" dirty="0">
              <a:latin typeface="+mj-lt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9087" y="1347723"/>
            <a:ext cx="516621" cy="93012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6006" y="1298843"/>
            <a:ext cx="443880" cy="1032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0149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497A1FB4-0091-4B8B-BBD9-200CC16E7C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7205" y="6196865"/>
            <a:ext cx="1835705" cy="296010"/>
          </a:xfrm>
          <a:prstGeom prst="rect">
            <a:avLst/>
          </a:prstGeom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DC2BD00B-2A4B-4054-B1B5-72B191851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8658" y="6159226"/>
            <a:ext cx="2743200" cy="365125"/>
          </a:xfrm>
        </p:spPr>
        <p:txBody>
          <a:bodyPr/>
          <a:lstStyle/>
          <a:p>
            <a:pPr algn="l"/>
            <a:fld id="{6849B742-A697-4A57-98B9-D299B4210E32}" type="slidenum">
              <a:rPr lang="ru-RU" sz="1400" smtClean="0">
                <a:solidFill>
                  <a:srgbClr val="CD5727"/>
                </a:solidFill>
              </a:rPr>
              <a:pPr algn="l"/>
              <a:t>13</a:t>
            </a:fld>
            <a:endParaRPr lang="ru-RU" sz="1400" dirty="0">
              <a:solidFill>
                <a:srgbClr val="CD5727"/>
              </a:solidFill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726096" y="-161657"/>
            <a:ext cx="10763558" cy="1460500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6E2866"/>
                </a:solidFill>
              </a:rPr>
              <a:t>Учет капитального гранта и платы концедента по тарифному законодательству (6)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97A1FB4-0091-4B8B-BBD9-200CC16E7C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7205" y="6196865"/>
            <a:ext cx="1835705" cy="29601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807212" y="1032861"/>
            <a:ext cx="2662646" cy="5502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07212" y="1899344"/>
            <a:ext cx="10945698" cy="23493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endParaRPr lang="ru-RU" sz="2200" dirty="0">
              <a:solidFill>
                <a:schemeClr val="bg2">
                  <a:lumMod val="25000"/>
                </a:schemeClr>
              </a:solidFill>
              <a:latin typeface="+mj-lt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(1) Возможна ли компенсация части расходов на эксплуатацию за счет платы концедента в ТКО концессиях?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(2) 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Если 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да, должны ли такие расходы концедента учитываться в </a:t>
            </a:r>
            <a:r>
              <a:rPr lang="ru-RU" sz="2000" u="sng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инвестиционной программе 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как объем расходов, финансируемых за счет концедента на эксплуатацию объекта? </a:t>
            </a:r>
          </a:p>
          <a:p>
            <a:pPr lvl="0">
              <a:spcBef>
                <a:spcPts val="200"/>
              </a:spcBef>
              <a:spcAft>
                <a:spcPts val="200"/>
              </a:spcAft>
            </a:pPr>
            <a:endParaRPr lang="ru-RU" dirty="0">
              <a:latin typeface="+mj-lt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9087" y="1347723"/>
            <a:ext cx="516621" cy="93012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6006" y="1298843"/>
            <a:ext cx="443880" cy="1032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3871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497A1FB4-0091-4B8B-BBD9-200CC16E7C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7205" y="6196865"/>
            <a:ext cx="1835705" cy="296010"/>
          </a:xfrm>
          <a:prstGeom prst="rect">
            <a:avLst/>
          </a:prstGeom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DC2BD00B-2A4B-4054-B1B5-72B191851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8658" y="6159226"/>
            <a:ext cx="2743200" cy="365125"/>
          </a:xfrm>
        </p:spPr>
        <p:txBody>
          <a:bodyPr/>
          <a:lstStyle/>
          <a:p>
            <a:pPr algn="l"/>
            <a:fld id="{6849B742-A697-4A57-98B9-D299B4210E32}" type="slidenum">
              <a:rPr lang="ru-RU" sz="1400" smtClean="0">
                <a:solidFill>
                  <a:srgbClr val="CD5727"/>
                </a:solidFill>
              </a:rPr>
              <a:pPr algn="l"/>
              <a:t>14</a:t>
            </a:fld>
            <a:endParaRPr lang="ru-RU" sz="1400" dirty="0">
              <a:solidFill>
                <a:srgbClr val="CD5727"/>
              </a:solidFill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726096" y="-161657"/>
            <a:ext cx="10763558" cy="1460500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6E2866"/>
                </a:solidFill>
              </a:rPr>
              <a:t>Учет капитального гранта и платы концедента по тарифному законодательству (6)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97A1FB4-0091-4B8B-BBD9-200CC16E7C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7205" y="6196865"/>
            <a:ext cx="1835705" cy="29601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807212" y="1032861"/>
            <a:ext cx="2662646" cy="5502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07212" y="1899344"/>
            <a:ext cx="10945698" cy="3118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endParaRPr lang="ru-RU" sz="2200" dirty="0">
              <a:solidFill>
                <a:schemeClr val="bg2">
                  <a:lumMod val="25000"/>
                </a:schemeClr>
              </a:solidFill>
              <a:latin typeface="+mj-lt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(1) Возможна ли компенсация части расходов на эксплуатацию за счет платы концедента в ТКО концессиях?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(2) 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Если 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да, должны ли такие расходы концедента учитываться в </a:t>
            </a:r>
            <a:r>
              <a:rPr lang="ru-RU" sz="2000" u="sng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инвестиционной программе 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как объем расходов, финансируемых за счет концедента на эксплуатацию объекта?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(3) должны ли такие расходы концедента учитываться в </a:t>
            </a:r>
            <a:r>
              <a:rPr lang="ru-RU" sz="2000" u="sng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производственной программе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 и каким образом? </a:t>
            </a:r>
            <a:endParaRPr lang="ru-RU" sz="2000" dirty="0">
              <a:latin typeface="+mj-lt"/>
            </a:endParaRPr>
          </a:p>
          <a:p>
            <a:pPr lvl="0">
              <a:spcBef>
                <a:spcPts val="200"/>
              </a:spcBef>
              <a:spcAft>
                <a:spcPts val="200"/>
              </a:spcAft>
            </a:pPr>
            <a:endParaRPr lang="ru-RU" dirty="0">
              <a:latin typeface="+mj-lt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9087" y="1347723"/>
            <a:ext cx="516621" cy="93012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6006" y="1298843"/>
            <a:ext cx="443880" cy="1032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4154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497A1FB4-0091-4B8B-BBD9-200CC16E7C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7205" y="6196865"/>
            <a:ext cx="1835705" cy="296010"/>
          </a:xfrm>
          <a:prstGeom prst="rect">
            <a:avLst/>
          </a:prstGeom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DC2BD00B-2A4B-4054-B1B5-72B191851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8658" y="6159226"/>
            <a:ext cx="2743200" cy="365125"/>
          </a:xfrm>
        </p:spPr>
        <p:txBody>
          <a:bodyPr/>
          <a:lstStyle/>
          <a:p>
            <a:pPr algn="l"/>
            <a:fld id="{6849B742-A697-4A57-98B9-D299B4210E32}" type="slidenum">
              <a:rPr lang="ru-RU" sz="1400" smtClean="0">
                <a:solidFill>
                  <a:srgbClr val="CD5727"/>
                </a:solidFill>
              </a:rPr>
              <a:pPr algn="l"/>
              <a:t>15</a:t>
            </a:fld>
            <a:endParaRPr lang="ru-RU" sz="1400" dirty="0">
              <a:solidFill>
                <a:srgbClr val="CD5727"/>
              </a:solidFill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726096" y="-161657"/>
            <a:ext cx="10763558" cy="1460500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6E2866"/>
                </a:solidFill>
              </a:rPr>
              <a:t>Особенности применения МГД в тарифных концессиях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97A1FB4-0091-4B8B-BBD9-200CC16E7C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7205" y="6196865"/>
            <a:ext cx="1835705" cy="29601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807212" y="1032861"/>
            <a:ext cx="2662646" cy="5502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07212" y="1298843"/>
            <a:ext cx="1094569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Минимальный 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гарантированный доход (МГД) – выплата, обязанность произвести которую зависит от наступления обстоятельств, которые могут наступить, а могут и не наступить (условное денежное обязательство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).</a:t>
            </a:r>
            <a:endParaRPr lang="ru-RU" sz="2000" dirty="0">
              <a:solidFill>
                <a:schemeClr val="bg2">
                  <a:lumMod val="25000"/>
                </a:schemeClr>
              </a:solidFill>
              <a:latin typeface="+mj-lt"/>
            </a:endParaRPr>
          </a:p>
        </p:txBody>
      </p:sp>
      <p:sp>
        <p:nvSpPr>
          <p:cNvPr id="8" name="Прямоугольник: скругленные углы 9">
            <a:extLst>
              <a:ext uri="{FF2B5EF4-FFF2-40B4-BE49-F238E27FC236}">
                <a16:creationId xmlns:a16="http://schemas.microsoft.com/office/drawing/2014/main" id="{960F48B5-848A-49AF-B827-C68E610B73D4}"/>
              </a:ext>
            </a:extLst>
          </p:cNvPr>
          <p:cNvSpPr/>
          <p:nvPr/>
        </p:nvSpPr>
        <p:spPr>
          <a:xfrm>
            <a:off x="2144789" y="2879678"/>
            <a:ext cx="8270543" cy="256577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(п. 3 ч. 1 ст. 10.1 115-ФЗ в редакции 296-ФЗ)</a:t>
            </a:r>
            <a:endParaRPr lang="ru-RU" sz="2000" dirty="0">
              <a:solidFill>
                <a:schemeClr val="bg2">
                  <a:lumMod val="25000"/>
                </a:schemeClr>
              </a:solidFill>
              <a:latin typeface="+mj-lt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«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Возмещение</a:t>
            </a:r>
            <a:r>
              <a:rPr lang="ru-RU" sz="2000" dirty="0">
                <a:latin typeface="+mj-lt"/>
              </a:rPr>
              <a:t> </a:t>
            </a:r>
            <a:r>
              <a:rPr lang="ru-RU" sz="2000" b="1" dirty="0">
                <a:solidFill>
                  <a:srgbClr val="CD5727"/>
                </a:solidFill>
                <a:latin typeface="+mj-lt"/>
              </a:rPr>
              <a:t>недополученных концессионером доходов</a:t>
            </a:r>
            <a:r>
              <a:rPr lang="ru-RU" sz="2000" dirty="0">
                <a:solidFill>
                  <a:srgbClr val="CD5727"/>
                </a:solidFill>
                <a:latin typeface="+mj-lt"/>
              </a:rPr>
              <a:t> 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от использования (эксплуатации) объекта концессионного соглашения 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в 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целях обеспечения</a:t>
            </a:r>
            <a:r>
              <a:rPr lang="ru-RU" sz="2000" dirty="0">
                <a:latin typeface="+mj-lt"/>
              </a:rPr>
              <a:t> </a:t>
            </a:r>
            <a:r>
              <a:rPr lang="ru-RU" sz="2000" b="1" dirty="0">
                <a:solidFill>
                  <a:srgbClr val="CD5727"/>
                </a:solidFill>
                <a:latin typeface="+mj-lt"/>
              </a:rPr>
              <a:t>минимального гарантированного дохода</a:t>
            </a:r>
            <a:r>
              <a:rPr lang="ru-RU" sz="2000" dirty="0">
                <a:solidFill>
                  <a:srgbClr val="CD5727"/>
                </a:solidFill>
                <a:latin typeface="+mj-lt"/>
              </a:rPr>
              <a:t> 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концессионера от использования (эксплуатации) объекта концессионного соглашения, определенного в концессионном соглашении».</a:t>
            </a:r>
          </a:p>
        </p:txBody>
      </p:sp>
    </p:spTree>
    <p:extLst>
      <p:ext uri="{BB962C8B-B14F-4D97-AF65-F5344CB8AC3E}">
        <p14:creationId xmlns:p14="http://schemas.microsoft.com/office/powerpoint/2010/main" val="10972929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497A1FB4-0091-4B8B-BBD9-200CC16E7C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8941" y="6193783"/>
            <a:ext cx="1835705" cy="296010"/>
          </a:xfrm>
          <a:prstGeom prst="rect">
            <a:avLst/>
          </a:prstGeom>
        </p:spPr>
      </p:pic>
      <p:sp>
        <p:nvSpPr>
          <p:cNvPr id="8" name="Прямоугольник: скругленные углы 9">
            <a:extLst>
              <a:ext uri="{FF2B5EF4-FFF2-40B4-BE49-F238E27FC236}">
                <a16:creationId xmlns:a16="http://schemas.microsoft.com/office/drawing/2014/main" id="{960F48B5-848A-49AF-B827-C68E610B73D4}"/>
              </a:ext>
            </a:extLst>
          </p:cNvPr>
          <p:cNvSpPr/>
          <p:nvPr/>
        </p:nvSpPr>
        <p:spPr>
          <a:xfrm>
            <a:off x="1974285" y="2185294"/>
            <a:ext cx="8264734" cy="400848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DC2BD00B-2A4B-4054-B1B5-72B191851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8658" y="6159226"/>
            <a:ext cx="2743200" cy="365125"/>
          </a:xfrm>
        </p:spPr>
        <p:txBody>
          <a:bodyPr/>
          <a:lstStyle/>
          <a:p>
            <a:pPr algn="l"/>
            <a:fld id="{6849B742-A697-4A57-98B9-D299B4210E32}" type="slidenum">
              <a:rPr lang="ru-RU" sz="1400" smtClean="0">
                <a:solidFill>
                  <a:srgbClr val="CD5727"/>
                </a:solidFill>
                <a:latin typeface="+mj-lt"/>
              </a:rPr>
              <a:pPr algn="l"/>
              <a:t>16</a:t>
            </a:fld>
            <a:endParaRPr lang="ru-RU" sz="1400" dirty="0">
              <a:solidFill>
                <a:srgbClr val="CD5727"/>
              </a:solidFill>
              <a:latin typeface="+mj-lt"/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691513" y="-187827"/>
            <a:ext cx="10763558" cy="1460500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6E2866"/>
                </a:solidFill>
              </a:rPr>
              <a:t>МГД и ОВВ</a:t>
            </a:r>
            <a:endParaRPr lang="ru-RU" sz="32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736011" y="1272673"/>
            <a:ext cx="1109863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400"/>
              </a:spcBef>
            </a:pPr>
            <a:r>
              <a:rPr lang="ru-RU" sz="22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Для тарифных концессий законодателем в </a:t>
            </a:r>
            <a:r>
              <a:rPr lang="ru-RU" sz="22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115-ФЗ </a:t>
            </a:r>
            <a:r>
              <a:rPr lang="ru-RU" sz="22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предусмотрен схожий с МГД механизм – гарантия объема валовой выручки (ОВВ).</a:t>
            </a:r>
          </a:p>
          <a:p>
            <a:pPr marL="342900" indent="-342900">
              <a:spcBef>
                <a:spcPts val="2400"/>
              </a:spcBef>
              <a:buBlip>
                <a:blip r:embed="rId3"/>
              </a:buBlip>
            </a:pPr>
            <a:endParaRPr lang="ru-RU" sz="2000" i="1" dirty="0">
              <a:solidFill>
                <a:schemeClr val="bg2">
                  <a:lumMod val="25000"/>
                </a:schemeClr>
              </a:solidFill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74285" y="2308572"/>
            <a:ext cx="818756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CD5727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Статья 20. Гарантии прав концессионера </a:t>
            </a:r>
          </a:p>
          <a:p>
            <a:pPr algn="ctr"/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  <a:p>
            <a:pPr algn="ctr"/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1. В случае, если принятые федеральные законы и (или) иные нормативные правовые акты &lt;…&gt; приводят к </a:t>
            </a:r>
            <a:r>
              <a:rPr lang="ru-RU" sz="2000" b="1" i="1" dirty="0">
                <a:solidFill>
                  <a:srgbClr val="CD5727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ухудшению положения концессионера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таким образом, что он в значительной степени лишается того, на что был вправе рассчитывать при заключении концессионного соглашения, &lt;…&gt; концедент обязан принять меры, </a:t>
            </a:r>
            <a:r>
              <a:rPr lang="ru-RU" sz="2000" b="1" i="1" dirty="0">
                <a:solidFill>
                  <a:srgbClr val="CD5727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обеспечивающие окупаемость инвестиций 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концессионера и </a:t>
            </a:r>
            <a:r>
              <a:rPr lang="ru-RU" sz="2000" b="1" i="1" dirty="0">
                <a:solidFill>
                  <a:srgbClr val="CD5727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получение им валовой выручки 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(дохода от реализации производимых товаров, выполнения работ, оказания услуг по регулируемым ценам (тарифам) в объеме </a:t>
            </a:r>
            <a:r>
              <a:rPr lang="ru-RU" sz="2000" b="1" i="1" dirty="0">
                <a:solidFill>
                  <a:srgbClr val="CD5727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не менее объема, изначально определенного концессионным соглашением</a:t>
            </a:r>
            <a:r>
              <a:rPr lang="ru-RU" sz="2000" dirty="0">
                <a:solidFill>
                  <a:srgbClr val="CD5727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807212" y="1032861"/>
            <a:ext cx="2662646" cy="55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4895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497A1FB4-0091-4B8B-BBD9-200CC16E7C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7205" y="6196865"/>
            <a:ext cx="1835705" cy="296010"/>
          </a:xfrm>
          <a:prstGeom prst="rect">
            <a:avLst/>
          </a:prstGeom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DC2BD00B-2A4B-4054-B1B5-72B191851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8658" y="6159226"/>
            <a:ext cx="2743200" cy="365125"/>
          </a:xfrm>
        </p:spPr>
        <p:txBody>
          <a:bodyPr/>
          <a:lstStyle/>
          <a:p>
            <a:pPr algn="l"/>
            <a:fld id="{6849B742-A697-4A57-98B9-D299B4210E32}" type="slidenum">
              <a:rPr lang="ru-RU" sz="1400" smtClean="0">
                <a:solidFill>
                  <a:srgbClr val="CD5727"/>
                </a:solidFill>
                <a:latin typeface="+mj-lt"/>
              </a:rPr>
              <a:pPr algn="l"/>
              <a:t>17</a:t>
            </a:fld>
            <a:endParaRPr lang="ru-RU" sz="1400" dirty="0">
              <a:solidFill>
                <a:srgbClr val="CD5727"/>
              </a:solidFill>
              <a:latin typeface="+mj-lt"/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691513" y="-187827"/>
            <a:ext cx="10763558" cy="14605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6E2866"/>
                </a:solidFill>
              </a:rPr>
              <a:t>ОВВ: основное </a:t>
            </a:r>
            <a:r>
              <a:rPr lang="ru-RU" sz="3200" b="1" dirty="0">
                <a:solidFill>
                  <a:srgbClr val="6E2866"/>
                </a:solidFill>
              </a:rPr>
              <a:t>нормативное регулирование</a:t>
            </a:r>
            <a:endParaRPr lang="ru-RU" sz="32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691513" y="1318606"/>
            <a:ext cx="10810210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400" b="1" dirty="0">
                <a:solidFill>
                  <a:srgbClr val="CD5727"/>
                </a:solidFill>
                <a:latin typeface="+mj-lt"/>
              </a:rPr>
              <a:t>Регулирование для концессионных соглашений: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Blip>
                <a:blip r:embed="rId3"/>
              </a:buBlip>
            </a:pPr>
            <a:r>
              <a:rPr lang="ru-RU" sz="22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«Понятие ОВВ в концессионном и отраслевом законодательстве отсутствует. При этом под </a:t>
            </a:r>
            <a:r>
              <a:rPr lang="ru-RU" sz="2200" i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валовой выручкой </a:t>
            </a:r>
            <a:r>
              <a:rPr lang="ru-RU" sz="22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в концессионном законодательстве понимается </a:t>
            </a:r>
            <a:r>
              <a:rPr lang="ru-RU" sz="2200" i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доход от реализации </a:t>
            </a:r>
            <a:r>
              <a:rPr lang="ru-RU" sz="22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производимых товаров, выполнения работ, оказания услуг </a:t>
            </a:r>
            <a:r>
              <a:rPr lang="ru-RU" sz="2200" i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по регулируемым ценам (тарифам) </a:t>
            </a:r>
            <a:r>
              <a:rPr lang="ru-RU" sz="22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(ч. 1 ст. 20 115-ФЗ</a:t>
            </a:r>
            <a:r>
              <a:rPr lang="ru-RU" sz="22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)»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Blip>
                <a:blip r:embed="rId3"/>
              </a:buBlip>
            </a:pPr>
            <a:r>
              <a:rPr lang="ru-RU" sz="22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ОВВ – существенное условие КС в сфере ТКО (п. 6.5 ч. 1 ст. 10 115-ФЗ)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Blip>
                <a:blip r:embed="rId3"/>
              </a:buBlip>
            </a:pPr>
            <a:r>
              <a:rPr lang="ru-RU" sz="22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Установлена </a:t>
            </a:r>
            <a:r>
              <a:rPr lang="ru-RU" sz="22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гарантия получения концессионером ОВВ при изменении законодательства (ст. 20 115-ФЗ)</a:t>
            </a:r>
          </a:p>
          <a:p>
            <a:pPr>
              <a:spcBef>
                <a:spcPts val="2400"/>
              </a:spcBef>
            </a:pPr>
            <a:endParaRPr lang="ru-RU" sz="2400" dirty="0">
              <a:solidFill>
                <a:schemeClr val="bg2">
                  <a:lumMod val="25000"/>
                </a:schemeClr>
              </a:solidFill>
              <a:latin typeface="+mj-lt"/>
            </a:endParaRPr>
          </a:p>
          <a:p>
            <a:pPr>
              <a:spcBef>
                <a:spcPts val="2400"/>
              </a:spcBef>
            </a:pPr>
            <a:endParaRPr lang="ru-RU" sz="2000" i="1" dirty="0">
              <a:solidFill>
                <a:schemeClr val="bg2">
                  <a:lumMod val="25000"/>
                </a:schemeClr>
              </a:solidFill>
              <a:latin typeface="+mj-lt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807212" y="1032861"/>
            <a:ext cx="2662646" cy="55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8981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Прямая соединительная линия 53"/>
          <p:cNvCxnSpPr/>
          <p:nvPr/>
        </p:nvCxnSpPr>
        <p:spPr>
          <a:xfrm flipH="1">
            <a:off x="6421428" y="2705452"/>
            <a:ext cx="311492" cy="519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>
            <a:endCxn id="20" idx="1"/>
          </p:cNvCxnSpPr>
          <p:nvPr/>
        </p:nvCxnSpPr>
        <p:spPr>
          <a:xfrm>
            <a:off x="484709" y="2557716"/>
            <a:ext cx="35311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DC2BD00B-2A4B-4054-B1B5-72B191851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8658" y="6159226"/>
            <a:ext cx="2743200" cy="365125"/>
          </a:xfrm>
        </p:spPr>
        <p:txBody>
          <a:bodyPr/>
          <a:lstStyle/>
          <a:p>
            <a:pPr algn="l"/>
            <a:fld id="{6849B742-A697-4A57-98B9-D299B4210E32}" type="slidenum">
              <a:rPr lang="ru-RU" sz="1400" smtClean="0">
                <a:solidFill>
                  <a:srgbClr val="CD5727"/>
                </a:solidFill>
              </a:rPr>
              <a:pPr algn="l"/>
              <a:t>18</a:t>
            </a:fld>
            <a:endParaRPr lang="ru-RU" sz="1400" dirty="0">
              <a:solidFill>
                <a:srgbClr val="CD5727"/>
              </a:solidFill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673943" y="-129757"/>
            <a:ext cx="10763558" cy="1460500"/>
          </a:xfrm>
        </p:spPr>
        <p:txBody>
          <a:bodyPr>
            <a:normAutofit/>
          </a:bodyPr>
          <a:lstStyle/>
          <a:p>
            <a:pPr>
              <a:lnSpc>
                <a:spcPts val="2800"/>
              </a:lnSpc>
            </a:pPr>
            <a:r>
              <a:rPr lang="ru-RU" sz="3200" b="1" dirty="0">
                <a:solidFill>
                  <a:srgbClr val="6E2866"/>
                </a:solidFill>
              </a:rPr>
              <a:t>ОВВ не тождественно НВВ (1)  </a:t>
            </a:r>
            <a:endParaRPr lang="ru-RU" sz="3200" dirty="0"/>
          </a:p>
        </p:txBody>
      </p:sp>
      <p:sp>
        <p:nvSpPr>
          <p:cNvPr id="15" name="Прямоугольник: скругленные углы 4">
            <a:extLst>
              <a:ext uri="{FF2B5EF4-FFF2-40B4-BE49-F238E27FC236}">
                <a16:creationId xmlns:a16="http://schemas.microsoft.com/office/drawing/2014/main" id="{48529253-6B48-4CFC-A747-4800EB38BB89}"/>
              </a:ext>
            </a:extLst>
          </p:cNvPr>
          <p:cNvSpPr/>
          <p:nvPr/>
        </p:nvSpPr>
        <p:spPr>
          <a:xfrm>
            <a:off x="1341291" y="1196253"/>
            <a:ext cx="4083727" cy="715617"/>
          </a:xfrm>
          <a:prstGeom prst="roundRect">
            <a:avLst/>
          </a:prstGeom>
          <a:solidFill>
            <a:srgbClr val="523054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1703389" y="1330743"/>
            <a:ext cx="34820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000" dirty="0">
                <a:solidFill>
                  <a:schemeClr val="bg1"/>
                </a:solidFill>
                <a:latin typeface="+mj-lt"/>
              </a:rPr>
              <a:t>Объем валовой выручки (ОВВ)</a:t>
            </a:r>
          </a:p>
        </p:txBody>
      </p:sp>
      <p:sp>
        <p:nvSpPr>
          <p:cNvPr id="18" name="Прямоугольник: скругленные углы 5">
            <a:extLst>
              <a:ext uri="{FF2B5EF4-FFF2-40B4-BE49-F238E27FC236}">
                <a16:creationId xmlns:a16="http://schemas.microsoft.com/office/drawing/2014/main" id="{E9AACA60-3DC0-4DE7-A955-DE91AB711262}"/>
              </a:ext>
            </a:extLst>
          </p:cNvPr>
          <p:cNvSpPr/>
          <p:nvPr/>
        </p:nvSpPr>
        <p:spPr>
          <a:xfrm>
            <a:off x="6981300" y="1163349"/>
            <a:ext cx="4083727" cy="715617"/>
          </a:xfrm>
          <a:prstGeom prst="roundRect">
            <a:avLst/>
          </a:prstGeom>
          <a:solidFill>
            <a:srgbClr val="F392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6981300" y="1349157"/>
            <a:ext cx="4169731" cy="3488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ts val="2000"/>
              </a:lnSpc>
            </a:pPr>
            <a:r>
              <a:rPr lang="ru-RU" sz="2000" dirty="0">
                <a:solidFill>
                  <a:schemeClr val="bg1"/>
                </a:solidFill>
                <a:latin typeface="+mj-lt"/>
              </a:rPr>
              <a:t>Необходимая валовая выручка (НВВ)</a:t>
            </a:r>
          </a:p>
        </p:txBody>
      </p:sp>
      <p:sp>
        <p:nvSpPr>
          <p:cNvPr id="20" name="Прямоугольник: скругленные углы 9">
            <a:extLst>
              <a:ext uri="{FF2B5EF4-FFF2-40B4-BE49-F238E27FC236}">
                <a16:creationId xmlns:a16="http://schemas.microsoft.com/office/drawing/2014/main" id="{960F48B5-848A-49AF-B827-C68E610B73D4}"/>
              </a:ext>
            </a:extLst>
          </p:cNvPr>
          <p:cNvSpPr/>
          <p:nvPr/>
        </p:nvSpPr>
        <p:spPr>
          <a:xfrm>
            <a:off x="837820" y="2134550"/>
            <a:ext cx="5113385" cy="846332"/>
          </a:xfrm>
          <a:prstGeom prst="roundRect">
            <a:avLst/>
          </a:prstGeom>
          <a:noFill/>
          <a:ln w="19050">
            <a:solidFill>
              <a:schemeClr val="bg1">
                <a:lumMod val="6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966127" y="2413348"/>
            <a:ext cx="4616453" cy="307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600"/>
              </a:lnSpc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Закон о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концессионных соглашениях </a:t>
            </a:r>
            <a:endParaRPr lang="ru-RU" dirty="0">
              <a:solidFill>
                <a:schemeClr val="bg2">
                  <a:lumMod val="25000"/>
                </a:schemeClr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916920" y="2295127"/>
            <a:ext cx="461645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  <a:spcAft>
                <a:spcPts val="0"/>
              </a:spcAft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Закон об отходах, Основы ценообразования, Методические указания по расчету тарифов </a:t>
            </a:r>
            <a:endParaRPr lang="ru-RU" dirty="0">
              <a:solidFill>
                <a:schemeClr val="bg2">
                  <a:lumMod val="25000"/>
                </a:schemeClr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: скругленные углы 9">
            <a:extLst>
              <a:ext uri="{FF2B5EF4-FFF2-40B4-BE49-F238E27FC236}">
                <a16:creationId xmlns:a16="http://schemas.microsoft.com/office/drawing/2014/main" id="{960F48B5-848A-49AF-B827-C68E610B73D4}"/>
              </a:ext>
            </a:extLst>
          </p:cNvPr>
          <p:cNvSpPr/>
          <p:nvPr/>
        </p:nvSpPr>
        <p:spPr>
          <a:xfrm>
            <a:off x="6744291" y="1990412"/>
            <a:ext cx="4933686" cy="1033242"/>
          </a:xfrm>
          <a:prstGeom prst="roundRect">
            <a:avLst/>
          </a:prstGeom>
          <a:noFill/>
          <a:ln w="19050">
            <a:solidFill>
              <a:schemeClr val="bg1">
                <a:lumMod val="6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4" name="Прямая соединительная линия 3"/>
          <p:cNvCxnSpPr>
            <a:stCxn id="15" idx="1"/>
          </p:cNvCxnSpPr>
          <p:nvPr/>
        </p:nvCxnSpPr>
        <p:spPr>
          <a:xfrm flipH="1" flipV="1">
            <a:off x="468396" y="1543624"/>
            <a:ext cx="872895" cy="104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478766" y="1547194"/>
            <a:ext cx="23168" cy="99987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>
            <a:stCxn id="18" idx="1"/>
          </p:cNvCxnSpPr>
          <p:nvPr/>
        </p:nvCxnSpPr>
        <p:spPr>
          <a:xfrm flipH="1">
            <a:off x="6410057" y="1521158"/>
            <a:ext cx="571243" cy="443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6402825" y="1521158"/>
            <a:ext cx="31924" cy="119932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Рисунок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801974" y="982042"/>
            <a:ext cx="2662646" cy="55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4468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" name="Прямая соединительная линия 51"/>
          <p:cNvCxnSpPr>
            <a:stCxn id="34" idx="1"/>
          </p:cNvCxnSpPr>
          <p:nvPr/>
        </p:nvCxnSpPr>
        <p:spPr>
          <a:xfrm flipH="1" flipV="1">
            <a:off x="6448724" y="3784853"/>
            <a:ext cx="309213" cy="105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 flipH="1">
            <a:off x="6421428" y="2705452"/>
            <a:ext cx="311492" cy="519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>
            <a:endCxn id="20" idx="1"/>
          </p:cNvCxnSpPr>
          <p:nvPr/>
        </p:nvCxnSpPr>
        <p:spPr>
          <a:xfrm>
            <a:off x="484709" y="2557716"/>
            <a:ext cx="35311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>
            <a:stCxn id="23" idx="1"/>
          </p:cNvCxnSpPr>
          <p:nvPr/>
        </p:nvCxnSpPr>
        <p:spPr>
          <a:xfrm flipH="1" flipV="1">
            <a:off x="462357" y="3608748"/>
            <a:ext cx="373012" cy="23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DC2BD00B-2A4B-4054-B1B5-72B191851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8658" y="6159226"/>
            <a:ext cx="2743200" cy="365125"/>
          </a:xfrm>
        </p:spPr>
        <p:txBody>
          <a:bodyPr/>
          <a:lstStyle/>
          <a:p>
            <a:pPr algn="l"/>
            <a:fld id="{6849B742-A697-4A57-98B9-D299B4210E32}" type="slidenum">
              <a:rPr lang="ru-RU" sz="1400" smtClean="0">
                <a:solidFill>
                  <a:srgbClr val="CD5727"/>
                </a:solidFill>
              </a:rPr>
              <a:pPr algn="l"/>
              <a:t>19</a:t>
            </a:fld>
            <a:endParaRPr lang="ru-RU" sz="1400" dirty="0">
              <a:solidFill>
                <a:srgbClr val="CD5727"/>
              </a:solidFill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673943" y="-129757"/>
            <a:ext cx="10763558" cy="1460500"/>
          </a:xfrm>
        </p:spPr>
        <p:txBody>
          <a:bodyPr>
            <a:normAutofit/>
          </a:bodyPr>
          <a:lstStyle/>
          <a:p>
            <a:pPr>
              <a:lnSpc>
                <a:spcPts val="2800"/>
              </a:lnSpc>
            </a:pPr>
            <a:r>
              <a:rPr lang="ru-RU" sz="3200" b="1" dirty="0">
                <a:solidFill>
                  <a:srgbClr val="6E2866"/>
                </a:solidFill>
              </a:rPr>
              <a:t>ОВВ не тождественно НВВ (1)  </a:t>
            </a:r>
            <a:endParaRPr lang="ru-RU" sz="3200" dirty="0"/>
          </a:p>
        </p:txBody>
      </p:sp>
      <p:sp>
        <p:nvSpPr>
          <p:cNvPr id="15" name="Прямоугольник: скругленные углы 4">
            <a:extLst>
              <a:ext uri="{FF2B5EF4-FFF2-40B4-BE49-F238E27FC236}">
                <a16:creationId xmlns:a16="http://schemas.microsoft.com/office/drawing/2014/main" id="{48529253-6B48-4CFC-A747-4800EB38BB89}"/>
              </a:ext>
            </a:extLst>
          </p:cNvPr>
          <p:cNvSpPr/>
          <p:nvPr/>
        </p:nvSpPr>
        <p:spPr>
          <a:xfrm>
            <a:off x="1341291" y="1196253"/>
            <a:ext cx="4083727" cy="715617"/>
          </a:xfrm>
          <a:prstGeom prst="roundRect">
            <a:avLst/>
          </a:prstGeom>
          <a:solidFill>
            <a:srgbClr val="523054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1703389" y="1330743"/>
            <a:ext cx="34820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000" dirty="0">
                <a:solidFill>
                  <a:schemeClr val="bg1"/>
                </a:solidFill>
                <a:latin typeface="+mj-lt"/>
              </a:rPr>
              <a:t>Объем валовой выручки (ОВВ)</a:t>
            </a:r>
          </a:p>
        </p:txBody>
      </p:sp>
      <p:sp>
        <p:nvSpPr>
          <p:cNvPr id="18" name="Прямоугольник: скругленные углы 5">
            <a:extLst>
              <a:ext uri="{FF2B5EF4-FFF2-40B4-BE49-F238E27FC236}">
                <a16:creationId xmlns:a16="http://schemas.microsoft.com/office/drawing/2014/main" id="{E9AACA60-3DC0-4DE7-A955-DE91AB711262}"/>
              </a:ext>
            </a:extLst>
          </p:cNvPr>
          <p:cNvSpPr/>
          <p:nvPr/>
        </p:nvSpPr>
        <p:spPr>
          <a:xfrm>
            <a:off x="6981300" y="1163349"/>
            <a:ext cx="4083727" cy="715617"/>
          </a:xfrm>
          <a:prstGeom prst="roundRect">
            <a:avLst/>
          </a:prstGeom>
          <a:solidFill>
            <a:srgbClr val="F392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6981300" y="1349157"/>
            <a:ext cx="4169731" cy="3488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ts val="2000"/>
              </a:lnSpc>
            </a:pPr>
            <a:r>
              <a:rPr lang="ru-RU" sz="2000" dirty="0">
                <a:solidFill>
                  <a:schemeClr val="bg1"/>
                </a:solidFill>
                <a:latin typeface="+mj-lt"/>
              </a:rPr>
              <a:t>Необходимая валовая выручка (НВВ)</a:t>
            </a:r>
          </a:p>
        </p:txBody>
      </p:sp>
      <p:sp>
        <p:nvSpPr>
          <p:cNvPr id="20" name="Прямоугольник: скругленные углы 9">
            <a:extLst>
              <a:ext uri="{FF2B5EF4-FFF2-40B4-BE49-F238E27FC236}">
                <a16:creationId xmlns:a16="http://schemas.microsoft.com/office/drawing/2014/main" id="{960F48B5-848A-49AF-B827-C68E610B73D4}"/>
              </a:ext>
            </a:extLst>
          </p:cNvPr>
          <p:cNvSpPr/>
          <p:nvPr/>
        </p:nvSpPr>
        <p:spPr>
          <a:xfrm>
            <a:off x="837820" y="2134550"/>
            <a:ext cx="5113385" cy="846332"/>
          </a:xfrm>
          <a:prstGeom prst="roundRect">
            <a:avLst/>
          </a:prstGeom>
          <a:noFill/>
          <a:ln w="19050">
            <a:solidFill>
              <a:schemeClr val="bg1">
                <a:lumMod val="6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966127" y="2413348"/>
            <a:ext cx="4616453" cy="307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600"/>
              </a:lnSpc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Закон о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концессионных соглашениях </a:t>
            </a:r>
            <a:endParaRPr lang="ru-RU" dirty="0">
              <a:solidFill>
                <a:schemeClr val="bg2">
                  <a:lumMod val="25000"/>
                </a:schemeClr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916920" y="2295127"/>
            <a:ext cx="461645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  <a:spcAft>
                <a:spcPts val="0"/>
              </a:spcAft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Закон об отходах, Основы ценообразования, Методические указания по расчету тарифов </a:t>
            </a:r>
            <a:endParaRPr lang="ru-RU" dirty="0">
              <a:solidFill>
                <a:schemeClr val="bg2">
                  <a:lumMod val="25000"/>
                </a:schemeClr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: скругленные углы 9">
            <a:extLst>
              <a:ext uri="{FF2B5EF4-FFF2-40B4-BE49-F238E27FC236}">
                <a16:creationId xmlns:a16="http://schemas.microsoft.com/office/drawing/2014/main" id="{960F48B5-848A-49AF-B827-C68E610B73D4}"/>
              </a:ext>
            </a:extLst>
          </p:cNvPr>
          <p:cNvSpPr/>
          <p:nvPr/>
        </p:nvSpPr>
        <p:spPr>
          <a:xfrm>
            <a:off x="6744291" y="1990412"/>
            <a:ext cx="4933686" cy="1033242"/>
          </a:xfrm>
          <a:prstGeom prst="roundRect">
            <a:avLst/>
          </a:prstGeom>
          <a:noFill/>
          <a:ln w="19050">
            <a:solidFill>
              <a:schemeClr val="bg1">
                <a:lumMod val="6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Прямоугольник: скругленные углы 9">
            <a:extLst>
              <a:ext uri="{FF2B5EF4-FFF2-40B4-BE49-F238E27FC236}">
                <a16:creationId xmlns:a16="http://schemas.microsoft.com/office/drawing/2014/main" id="{960F48B5-848A-49AF-B827-C68E610B73D4}"/>
              </a:ext>
            </a:extLst>
          </p:cNvPr>
          <p:cNvSpPr/>
          <p:nvPr/>
        </p:nvSpPr>
        <p:spPr>
          <a:xfrm>
            <a:off x="835369" y="3236661"/>
            <a:ext cx="5115836" cy="748950"/>
          </a:xfrm>
          <a:prstGeom prst="roundRect">
            <a:avLst/>
          </a:prstGeom>
          <a:noFill/>
          <a:ln w="19050">
            <a:solidFill>
              <a:schemeClr val="bg1">
                <a:lumMod val="6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1062270" y="3388955"/>
            <a:ext cx="4727977" cy="489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500"/>
              </a:lnSpc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Размер ОВВ согласовывается концессионером и концедентом в КС</a:t>
            </a:r>
          </a:p>
        </p:txBody>
      </p:sp>
      <p:sp>
        <p:nvSpPr>
          <p:cNvPr id="34" name="Прямоугольник: скругленные углы 9">
            <a:extLst>
              <a:ext uri="{FF2B5EF4-FFF2-40B4-BE49-F238E27FC236}">
                <a16:creationId xmlns:a16="http://schemas.microsoft.com/office/drawing/2014/main" id="{960F48B5-848A-49AF-B827-C68E610B73D4}"/>
              </a:ext>
            </a:extLst>
          </p:cNvPr>
          <p:cNvSpPr/>
          <p:nvPr/>
        </p:nvSpPr>
        <p:spPr>
          <a:xfrm>
            <a:off x="6769309" y="3220261"/>
            <a:ext cx="4908668" cy="748950"/>
          </a:xfrm>
          <a:prstGeom prst="roundRect">
            <a:avLst/>
          </a:prstGeom>
          <a:noFill/>
          <a:ln w="19050">
            <a:solidFill>
              <a:schemeClr val="bg1">
                <a:lumMod val="6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6888209" y="3277992"/>
            <a:ext cx="4616453" cy="7175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600"/>
              </a:lnSpc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Размер НВВ рассчитывается и утверждается тарифным органом при установлении тарифов</a:t>
            </a:r>
          </a:p>
        </p:txBody>
      </p:sp>
      <p:cxnSp>
        <p:nvCxnSpPr>
          <p:cNvPr id="4" name="Прямая соединительная линия 3"/>
          <p:cNvCxnSpPr>
            <a:stCxn id="15" idx="1"/>
          </p:cNvCxnSpPr>
          <p:nvPr/>
        </p:nvCxnSpPr>
        <p:spPr>
          <a:xfrm flipH="1" flipV="1">
            <a:off x="468396" y="1543624"/>
            <a:ext cx="872895" cy="104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H="1">
            <a:off x="462357" y="1547194"/>
            <a:ext cx="16409" cy="204754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>
            <a:stCxn id="18" idx="1"/>
          </p:cNvCxnSpPr>
          <p:nvPr/>
        </p:nvCxnSpPr>
        <p:spPr>
          <a:xfrm flipH="1">
            <a:off x="6410057" y="1521158"/>
            <a:ext cx="571243" cy="443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6402825" y="1521158"/>
            <a:ext cx="52650" cy="226369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Рисунок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801974" y="982042"/>
            <a:ext cx="2662646" cy="55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6391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497A1FB4-0091-4B8B-BBD9-200CC16E7C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7205" y="6196865"/>
            <a:ext cx="1835705" cy="296010"/>
          </a:xfrm>
          <a:prstGeom prst="rect">
            <a:avLst/>
          </a:prstGeom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DC2BD00B-2A4B-4054-B1B5-72B191851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8658" y="6159226"/>
            <a:ext cx="2743200" cy="365125"/>
          </a:xfrm>
        </p:spPr>
        <p:txBody>
          <a:bodyPr/>
          <a:lstStyle/>
          <a:p>
            <a:pPr algn="l"/>
            <a:fld id="{6849B742-A697-4A57-98B9-D299B4210E32}" type="slidenum">
              <a:rPr lang="ru-RU" sz="1400" smtClean="0">
                <a:solidFill>
                  <a:srgbClr val="CD5727"/>
                </a:solidFill>
              </a:rPr>
              <a:pPr algn="l"/>
              <a:t>2</a:t>
            </a:fld>
            <a:endParaRPr lang="ru-RU" sz="1400" dirty="0">
              <a:solidFill>
                <a:srgbClr val="CD5727"/>
              </a:solidFill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726096" y="-161657"/>
            <a:ext cx="10763558" cy="1460500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6E2866"/>
                </a:solidFill>
              </a:rPr>
              <a:t>Структура источников возмещения инвестиций концессионера </a:t>
            </a:r>
            <a:r>
              <a:rPr lang="ru-RU" sz="3200" b="1" dirty="0" smtClean="0">
                <a:solidFill>
                  <a:srgbClr val="6E2866"/>
                </a:solidFill>
              </a:rPr>
              <a:t>в </a:t>
            </a:r>
            <a:r>
              <a:rPr lang="ru-RU" sz="3200" b="1" dirty="0">
                <a:solidFill>
                  <a:srgbClr val="6E2866"/>
                </a:solidFill>
              </a:rPr>
              <a:t>проектах ТКО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97A1FB4-0091-4B8B-BBD9-200CC16E7C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7205" y="6196865"/>
            <a:ext cx="1835705" cy="29601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807212" y="1032861"/>
            <a:ext cx="2662646" cy="5502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07212" y="1410276"/>
            <a:ext cx="1094569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ru-RU" sz="22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Т</a:t>
            </a:r>
            <a:r>
              <a:rPr lang="ru-RU" sz="22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арифная </a:t>
            </a:r>
            <a:r>
              <a:rPr lang="ru-RU" sz="22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выручка: амортизация, нормативная </a:t>
            </a:r>
            <a:r>
              <a:rPr lang="ru-RU" sz="22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прибыль</a:t>
            </a:r>
            <a:endParaRPr lang="ru-RU" sz="2200" dirty="0">
              <a:solidFill>
                <a:schemeClr val="bg2">
                  <a:lumMod val="2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351889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0" name="Прямая соединительная линия 49"/>
          <p:cNvCxnSpPr/>
          <p:nvPr/>
        </p:nvCxnSpPr>
        <p:spPr>
          <a:xfrm flipH="1">
            <a:off x="6448724" y="4738743"/>
            <a:ext cx="34639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>
            <a:stCxn id="34" idx="1"/>
          </p:cNvCxnSpPr>
          <p:nvPr/>
        </p:nvCxnSpPr>
        <p:spPr>
          <a:xfrm flipH="1" flipV="1">
            <a:off x="6448724" y="3784853"/>
            <a:ext cx="309213" cy="105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 flipH="1">
            <a:off x="6421428" y="2705452"/>
            <a:ext cx="311492" cy="519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>
            <a:endCxn id="20" idx="1"/>
          </p:cNvCxnSpPr>
          <p:nvPr/>
        </p:nvCxnSpPr>
        <p:spPr>
          <a:xfrm>
            <a:off x="484709" y="2557716"/>
            <a:ext cx="35311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>
            <a:stCxn id="23" idx="1"/>
          </p:cNvCxnSpPr>
          <p:nvPr/>
        </p:nvCxnSpPr>
        <p:spPr>
          <a:xfrm flipH="1" flipV="1">
            <a:off x="462357" y="3608748"/>
            <a:ext cx="373012" cy="23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DC2BD00B-2A4B-4054-B1B5-72B191851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8658" y="6159226"/>
            <a:ext cx="2743200" cy="365125"/>
          </a:xfrm>
        </p:spPr>
        <p:txBody>
          <a:bodyPr/>
          <a:lstStyle/>
          <a:p>
            <a:pPr algn="l"/>
            <a:fld id="{6849B742-A697-4A57-98B9-D299B4210E32}" type="slidenum">
              <a:rPr lang="ru-RU" sz="1400" smtClean="0">
                <a:solidFill>
                  <a:srgbClr val="CD5727"/>
                </a:solidFill>
              </a:rPr>
              <a:pPr algn="l"/>
              <a:t>20</a:t>
            </a:fld>
            <a:endParaRPr lang="ru-RU" sz="1400" dirty="0">
              <a:solidFill>
                <a:srgbClr val="CD5727"/>
              </a:solidFill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673943" y="-129757"/>
            <a:ext cx="10763558" cy="1460500"/>
          </a:xfrm>
        </p:spPr>
        <p:txBody>
          <a:bodyPr>
            <a:normAutofit/>
          </a:bodyPr>
          <a:lstStyle/>
          <a:p>
            <a:pPr>
              <a:lnSpc>
                <a:spcPts val="2800"/>
              </a:lnSpc>
            </a:pPr>
            <a:r>
              <a:rPr lang="ru-RU" sz="3200" b="1" dirty="0">
                <a:solidFill>
                  <a:srgbClr val="6E2866"/>
                </a:solidFill>
              </a:rPr>
              <a:t>ОВВ не тождественно НВВ (1)  </a:t>
            </a:r>
            <a:endParaRPr lang="ru-RU" sz="3200" dirty="0"/>
          </a:p>
        </p:txBody>
      </p:sp>
      <p:sp>
        <p:nvSpPr>
          <p:cNvPr id="15" name="Прямоугольник: скругленные углы 4">
            <a:extLst>
              <a:ext uri="{FF2B5EF4-FFF2-40B4-BE49-F238E27FC236}">
                <a16:creationId xmlns:a16="http://schemas.microsoft.com/office/drawing/2014/main" id="{48529253-6B48-4CFC-A747-4800EB38BB89}"/>
              </a:ext>
            </a:extLst>
          </p:cNvPr>
          <p:cNvSpPr/>
          <p:nvPr/>
        </p:nvSpPr>
        <p:spPr>
          <a:xfrm>
            <a:off x="1341291" y="1196253"/>
            <a:ext cx="4083727" cy="715617"/>
          </a:xfrm>
          <a:prstGeom prst="roundRect">
            <a:avLst/>
          </a:prstGeom>
          <a:solidFill>
            <a:srgbClr val="523054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1703389" y="1330743"/>
            <a:ext cx="34820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000" dirty="0">
                <a:solidFill>
                  <a:schemeClr val="bg1"/>
                </a:solidFill>
                <a:latin typeface="+mj-lt"/>
              </a:rPr>
              <a:t>Объем валовой выручки (ОВВ)</a:t>
            </a:r>
          </a:p>
        </p:txBody>
      </p:sp>
      <p:sp>
        <p:nvSpPr>
          <p:cNvPr id="18" name="Прямоугольник: скругленные углы 5">
            <a:extLst>
              <a:ext uri="{FF2B5EF4-FFF2-40B4-BE49-F238E27FC236}">
                <a16:creationId xmlns:a16="http://schemas.microsoft.com/office/drawing/2014/main" id="{E9AACA60-3DC0-4DE7-A955-DE91AB711262}"/>
              </a:ext>
            </a:extLst>
          </p:cNvPr>
          <p:cNvSpPr/>
          <p:nvPr/>
        </p:nvSpPr>
        <p:spPr>
          <a:xfrm>
            <a:off x="6981300" y="1163349"/>
            <a:ext cx="4083727" cy="715617"/>
          </a:xfrm>
          <a:prstGeom prst="roundRect">
            <a:avLst/>
          </a:prstGeom>
          <a:solidFill>
            <a:srgbClr val="F392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6981300" y="1349157"/>
            <a:ext cx="4169731" cy="3488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ts val="2000"/>
              </a:lnSpc>
            </a:pPr>
            <a:r>
              <a:rPr lang="ru-RU" sz="2000" dirty="0">
                <a:solidFill>
                  <a:schemeClr val="bg1"/>
                </a:solidFill>
                <a:latin typeface="+mj-lt"/>
              </a:rPr>
              <a:t>Необходимая валовая выручка (НВВ)</a:t>
            </a:r>
          </a:p>
        </p:txBody>
      </p:sp>
      <p:sp>
        <p:nvSpPr>
          <p:cNvPr id="20" name="Прямоугольник: скругленные углы 9">
            <a:extLst>
              <a:ext uri="{FF2B5EF4-FFF2-40B4-BE49-F238E27FC236}">
                <a16:creationId xmlns:a16="http://schemas.microsoft.com/office/drawing/2014/main" id="{960F48B5-848A-49AF-B827-C68E610B73D4}"/>
              </a:ext>
            </a:extLst>
          </p:cNvPr>
          <p:cNvSpPr/>
          <p:nvPr/>
        </p:nvSpPr>
        <p:spPr>
          <a:xfrm>
            <a:off x="837820" y="2134550"/>
            <a:ext cx="5113385" cy="846332"/>
          </a:xfrm>
          <a:prstGeom prst="roundRect">
            <a:avLst/>
          </a:prstGeom>
          <a:noFill/>
          <a:ln w="19050">
            <a:solidFill>
              <a:schemeClr val="bg1">
                <a:lumMod val="6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966127" y="2413348"/>
            <a:ext cx="4616453" cy="307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600"/>
              </a:lnSpc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Закон о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концессионных соглашениях </a:t>
            </a:r>
            <a:endParaRPr lang="ru-RU" dirty="0">
              <a:solidFill>
                <a:schemeClr val="bg2">
                  <a:lumMod val="25000"/>
                </a:schemeClr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916920" y="2295127"/>
            <a:ext cx="461645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  <a:spcAft>
                <a:spcPts val="0"/>
              </a:spcAft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Закон об отходах, Основы ценообразования, Методические указания по расчету тарифов </a:t>
            </a:r>
            <a:endParaRPr lang="ru-RU" dirty="0">
              <a:solidFill>
                <a:schemeClr val="bg2">
                  <a:lumMod val="25000"/>
                </a:schemeClr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: скругленные углы 9">
            <a:extLst>
              <a:ext uri="{FF2B5EF4-FFF2-40B4-BE49-F238E27FC236}">
                <a16:creationId xmlns:a16="http://schemas.microsoft.com/office/drawing/2014/main" id="{960F48B5-848A-49AF-B827-C68E610B73D4}"/>
              </a:ext>
            </a:extLst>
          </p:cNvPr>
          <p:cNvSpPr/>
          <p:nvPr/>
        </p:nvSpPr>
        <p:spPr>
          <a:xfrm>
            <a:off x="6744291" y="1990412"/>
            <a:ext cx="4933686" cy="1033242"/>
          </a:xfrm>
          <a:prstGeom prst="roundRect">
            <a:avLst/>
          </a:prstGeom>
          <a:noFill/>
          <a:ln w="19050">
            <a:solidFill>
              <a:schemeClr val="bg1">
                <a:lumMod val="6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Прямоугольник: скругленные углы 9">
            <a:extLst>
              <a:ext uri="{FF2B5EF4-FFF2-40B4-BE49-F238E27FC236}">
                <a16:creationId xmlns:a16="http://schemas.microsoft.com/office/drawing/2014/main" id="{960F48B5-848A-49AF-B827-C68E610B73D4}"/>
              </a:ext>
            </a:extLst>
          </p:cNvPr>
          <p:cNvSpPr/>
          <p:nvPr/>
        </p:nvSpPr>
        <p:spPr>
          <a:xfrm>
            <a:off x="835369" y="3236661"/>
            <a:ext cx="5115836" cy="748950"/>
          </a:xfrm>
          <a:prstGeom prst="roundRect">
            <a:avLst/>
          </a:prstGeom>
          <a:noFill/>
          <a:ln w="19050">
            <a:solidFill>
              <a:schemeClr val="bg1">
                <a:lumMod val="6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1062270" y="3388955"/>
            <a:ext cx="4727977" cy="489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500"/>
              </a:lnSpc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Размер ОВВ согласовывается концессионером и концедентом в КС</a:t>
            </a:r>
          </a:p>
        </p:txBody>
      </p:sp>
      <p:sp>
        <p:nvSpPr>
          <p:cNvPr id="30" name="Прямоугольник: скругленные углы 9">
            <a:extLst>
              <a:ext uri="{FF2B5EF4-FFF2-40B4-BE49-F238E27FC236}">
                <a16:creationId xmlns:a16="http://schemas.microsoft.com/office/drawing/2014/main" id="{960F48B5-848A-49AF-B827-C68E610B73D4}"/>
              </a:ext>
            </a:extLst>
          </p:cNvPr>
          <p:cNvSpPr/>
          <p:nvPr/>
        </p:nvSpPr>
        <p:spPr>
          <a:xfrm>
            <a:off x="821725" y="4198492"/>
            <a:ext cx="5129480" cy="706354"/>
          </a:xfrm>
          <a:prstGeom prst="roundRect">
            <a:avLst/>
          </a:prstGeom>
          <a:noFill/>
          <a:ln w="19050">
            <a:solidFill>
              <a:schemeClr val="bg1">
                <a:lumMod val="6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966127" y="4316807"/>
            <a:ext cx="4824120" cy="512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600"/>
              </a:lnSpc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Порядок расчета ОВВ нормативно не определен</a:t>
            </a:r>
          </a:p>
        </p:txBody>
      </p:sp>
      <p:sp>
        <p:nvSpPr>
          <p:cNvPr id="34" name="Прямоугольник: скругленные углы 9">
            <a:extLst>
              <a:ext uri="{FF2B5EF4-FFF2-40B4-BE49-F238E27FC236}">
                <a16:creationId xmlns:a16="http://schemas.microsoft.com/office/drawing/2014/main" id="{960F48B5-848A-49AF-B827-C68E610B73D4}"/>
              </a:ext>
            </a:extLst>
          </p:cNvPr>
          <p:cNvSpPr/>
          <p:nvPr/>
        </p:nvSpPr>
        <p:spPr>
          <a:xfrm>
            <a:off x="6769309" y="3220261"/>
            <a:ext cx="4908668" cy="748950"/>
          </a:xfrm>
          <a:prstGeom prst="roundRect">
            <a:avLst/>
          </a:prstGeom>
          <a:noFill/>
          <a:ln w="19050">
            <a:solidFill>
              <a:schemeClr val="bg1">
                <a:lumMod val="6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6888209" y="3277992"/>
            <a:ext cx="4616453" cy="7175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600"/>
              </a:lnSpc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Размер НВВ рассчитывается и утверждается тарифным органом при установлении тарифов</a:t>
            </a:r>
          </a:p>
        </p:txBody>
      </p:sp>
      <p:sp>
        <p:nvSpPr>
          <p:cNvPr id="36" name="Прямоугольник: скругленные углы 9">
            <a:extLst>
              <a:ext uri="{FF2B5EF4-FFF2-40B4-BE49-F238E27FC236}">
                <a16:creationId xmlns:a16="http://schemas.microsoft.com/office/drawing/2014/main" id="{960F48B5-848A-49AF-B827-C68E610B73D4}"/>
              </a:ext>
            </a:extLst>
          </p:cNvPr>
          <p:cNvSpPr/>
          <p:nvPr/>
        </p:nvSpPr>
        <p:spPr>
          <a:xfrm>
            <a:off x="6815381" y="4130882"/>
            <a:ext cx="4871484" cy="748950"/>
          </a:xfrm>
          <a:prstGeom prst="roundRect">
            <a:avLst/>
          </a:prstGeom>
          <a:noFill/>
          <a:ln w="19050">
            <a:solidFill>
              <a:schemeClr val="bg1">
                <a:lumMod val="6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6902907" y="4249197"/>
            <a:ext cx="4616453" cy="512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600"/>
              </a:lnSpc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НВВ рассчитывается в порядке и сроки, определенные тарифным законодательством </a:t>
            </a:r>
          </a:p>
        </p:txBody>
      </p:sp>
      <p:cxnSp>
        <p:nvCxnSpPr>
          <p:cNvPr id="4" name="Прямая соединительная линия 3"/>
          <p:cNvCxnSpPr>
            <a:stCxn id="15" idx="1"/>
          </p:cNvCxnSpPr>
          <p:nvPr/>
        </p:nvCxnSpPr>
        <p:spPr>
          <a:xfrm flipH="1" flipV="1">
            <a:off x="468396" y="1543624"/>
            <a:ext cx="872895" cy="104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478766" y="1547194"/>
            <a:ext cx="5943" cy="300223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>
            <a:stCxn id="30" idx="1"/>
          </p:cNvCxnSpPr>
          <p:nvPr/>
        </p:nvCxnSpPr>
        <p:spPr>
          <a:xfrm flipH="1" flipV="1">
            <a:off x="462357" y="4549433"/>
            <a:ext cx="359368" cy="223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>
            <a:stCxn id="18" idx="1"/>
          </p:cNvCxnSpPr>
          <p:nvPr/>
        </p:nvCxnSpPr>
        <p:spPr>
          <a:xfrm flipH="1">
            <a:off x="6410057" y="1521158"/>
            <a:ext cx="571243" cy="443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6402825" y="1521158"/>
            <a:ext cx="45899" cy="324035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Рисунок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801974" y="982042"/>
            <a:ext cx="2662646" cy="55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7425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0" name="Прямая соединительная линия 49"/>
          <p:cNvCxnSpPr/>
          <p:nvPr/>
        </p:nvCxnSpPr>
        <p:spPr>
          <a:xfrm flipH="1">
            <a:off x="6448724" y="4738743"/>
            <a:ext cx="34639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>
            <a:stCxn id="34" idx="1"/>
          </p:cNvCxnSpPr>
          <p:nvPr/>
        </p:nvCxnSpPr>
        <p:spPr>
          <a:xfrm flipH="1" flipV="1">
            <a:off x="6448724" y="3784853"/>
            <a:ext cx="309213" cy="105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 flipH="1">
            <a:off x="6421428" y="2705452"/>
            <a:ext cx="311492" cy="519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>
            <a:endCxn id="20" idx="1"/>
          </p:cNvCxnSpPr>
          <p:nvPr/>
        </p:nvCxnSpPr>
        <p:spPr>
          <a:xfrm>
            <a:off x="484709" y="2557716"/>
            <a:ext cx="35311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>
            <a:stCxn id="23" idx="1"/>
          </p:cNvCxnSpPr>
          <p:nvPr/>
        </p:nvCxnSpPr>
        <p:spPr>
          <a:xfrm flipH="1" flipV="1">
            <a:off x="462357" y="3608748"/>
            <a:ext cx="373012" cy="23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DC2BD00B-2A4B-4054-B1B5-72B191851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8658" y="6159226"/>
            <a:ext cx="2743200" cy="365125"/>
          </a:xfrm>
        </p:spPr>
        <p:txBody>
          <a:bodyPr/>
          <a:lstStyle/>
          <a:p>
            <a:pPr algn="l"/>
            <a:fld id="{6849B742-A697-4A57-98B9-D299B4210E32}" type="slidenum">
              <a:rPr lang="ru-RU" sz="1400" smtClean="0">
                <a:solidFill>
                  <a:srgbClr val="CD5727"/>
                </a:solidFill>
              </a:rPr>
              <a:pPr algn="l"/>
              <a:t>21</a:t>
            </a:fld>
            <a:endParaRPr lang="ru-RU" sz="1400" dirty="0">
              <a:solidFill>
                <a:srgbClr val="CD5727"/>
              </a:solidFill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673943" y="-129757"/>
            <a:ext cx="10763558" cy="1460500"/>
          </a:xfrm>
        </p:spPr>
        <p:txBody>
          <a:bodyPr>
            <a:normAutofit/>
          </a:bodyPr>
          <a:lstStyle/>
          <a:p>
            <a:pPr>
              <a:lnSpc>
                <a:spcPts val="2800"/>
              </a:lnSpc>
            </a:pPr>
            <a:r>
              <a:rPr lang="ru-RU" sz="3200" b="1" dirty="0">
                <a:solidFill>
                  <a:srgbClr val="6E2866"/>
                </a:solidFill>
              </a:rPr>
              <a:t>ОВВ не тождественно НВВ (1)  </a:t>
            </a:r>
            <a:endParaRPr lang="ru-RU" sz="3200" dirty="0"/>
          </a:p>
        </p:txBody>
      </p:sp>
      <p:sp>
        <p:nvSpPr>
          <p:cNvPr id="15" name="Прямоугольник: скругленные углы 4">
            <a:extLst>
              <a:ext uri="{FF2B5EF4-FFF2-40B4-BE49-F238E27FC236}">
                <a16:creationId xmlns:a16="http://schemas.microsoft.com/office/drawing/2014/main" id="{48529253-6B48-4CFC-A747-4800EB38BB89}"/>
              </a:ext>
            </a:extLst>
          </p:cNvPr>
          <p:cNvSpPr/>
          <p:nvPr/>
        </p:nvSpPr>
        <p:spPr>
          <a:xfrm>
            <a:off x="1341291" y="1196253"/>
            <a:ext cx="4083727" cy="715617"/>
          </a:xfrm>
          <a:prstGeom prst="roundRect">
            <a:avLst/>
          </a:prstGeom>
          <a:solidFill>
            <a:srgbClr val="523054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1703389" y="1330743"/>
            <a:ext cx="34820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000" dirty="0">
                <a:solidFill>
                  <a:schemeClr val="bg1"/>
                </a:solidFill>
                <a:latin typeface="+mj-lt"/>
              </a:rPr>
              <a:t>Объем валовой выручки (ОВВ)</a:t>
            </a:r>
          </a:p>
        </p:txBody>
      </p:sp>
      <p:sp>
        <p:nvSpPr>
          <p:cNvPr id="18" name="Прямоугольник: скругленные углы 5">
            <a:extLst>
              <a:ext uri="{FF2B5EF4-FFF2-40B4-BE49-F238E27FC236}">
                <a16:creationId xmlns:a16="http://schemas.microsoft.com/office/drawing/2014/main" id="{E9AACA60-3DC0-4DE7-A955-DE91AB711262}"/>
              </a:ext>
            </a:extLst>
          </p:cNvPr>
          <p:cNvSpPr/>
          <p:nvPr/>
        </p:nvSpPr>
        <p:spPr>
          <a:xfrm>
            <a:off x="6981300" y="1163349"/>
            <a:ext cx="4083727" cy="715617"/>
          </a:xfrm>
          <a:prstGeom prst="roundRect">
            <a:avLst/>
          </a:prstGeom>
          <a:solidFill>
            <a:srgbClr val="F392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6981300" y="1349157"/>
            <a:ext cx="4169731" cy="3488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ts val="2000"/>
              </a:lnSpc>
            </a:pPr>
            <a:r>
              <a:rPr lang="ru-RU" sz="2000" dirty="0">
                <a:solidFill>
                  <a:schemeClr val="bg1"/>
                </a:solidFill>
                <a:latin typeface="+mj-lt"/>
              </a:rPr>
              <a:t>Необходимая валовая выручка (НВВ)</a:t>
            </a:r>
          </a:p>
        </p:txBody>
      </p:sp>
      <p:sp>
        <p:nvSpPr>
          <p:cNvPr id="20" name="Прямоугольник: скругленные углы 9">
            <a:extLst>
              <a:ext uri="{FF2B5EF4-FFF2-40B4-BE49-F238E27FC236}">
                <a16:creationId xmlns:a16="http://schemas.microsoft.com/office/drawing/2014/main" id="{960F48B5-848A-49AF-B827-C68E610B73D4}"/>
              </a:ext>
            </a:extLst>
          </p:cNvPr>
          <p:cNvSpPr/>
          <p:nvPr/>
        </p:nvSpPr>
        <p:spPr>
          <a:xfrm>
            <a:off x="837820" y="2134550"/>
            <a:ext cx="5113385" cy="846332"/>
          </a:xfrm>
          <a:prstGeom prst="roundRect">
            <a:avLst/>
          </a:prstGeom>
          <a:noFill/>
          <a:ln w="19050">
            <a:solidFill>
              <a:schemeClr val="bg1">
                <a:lumMod val="6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966127" y="2413348"/>
            <a:ext cx="4616453" cy="307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600"/>
              </a:lnSpc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Закон о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концессионных соглашениях </a:t>
            </a:r>
            <a:endParaRPr lang="ru-RU" dirty="0">
              <a:solidFill>
                <a:schemeClr val="bg2">
                  <a:lumMod val="25000"/>
                </a:schemeClr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916920" y="2295127"/>
            <a:ext cx="461645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  <a:spcAft>
                <a:spcPts val="0"/>
              </a:spcAft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Закон об отходах, Основы ценообразования, Методические указания по расчету тарифов </a:t>
            </a:r>
            <a:endParaRPr lang="ru-RU" dirty="0">
              <a:solidFill>
                <a:schemeClr val="bg2">
                  <a:lumMod val="25000"/>
                </a:schemeClr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: скругленные углы 9">
            <a:extLst>
              <a:ext uri="{FF2B5EF4-FFF2-40B4-BE49-F238E27FC236}">
                <a16:creationId xmlns:a16="http://schemas.microsoft.com/office/drawing/2014/main" id="{960F48B5-848A-49AF-B827-C68E610B73D4}"/>
              </a:ext>
            </a:extLst>
          </p:cNvPr>
          <p:cNvSpPr/>
          <p:nvPr/>
        </p:nvSpPr>
        <p:spPr>
          <a:xfrm>
            <a:off x="6744291" y="1990412"/>
            <a:ext cx="4933686" cy="1033242"/>
          </a:xfrm>
          <a:prstGeom prst="roundRect">
            <a:avLst/>
          </a:prstGeom>
          <a:noFill/>
          <a:ln w="19050">
            <a:solidFill>
              <a:schemeClr val="bg1">
                <a:lumMod val="6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Прямоугольник: скругленные углы 9">
            <a:extLst>
              <a:ext uri="{FF2B5EF4-FFF2-40B4-BE49-F238E27FC236}">
                <a16:creationId xmlns:a16="http://schemas.microsoft.com/office/drawing/2014/main" id="{960F48B5-848A-49AF-B827-C68E610B73D4}"/>
              </a:ext>
            </a:extLst>
          </p:cNvPr>
          <p:cNvSpPr/>
          <p:nvPr/>
        </p:nvSpPr>
        <p:spPr>
          <a:xfrm>
            <a:off x="835369" y="3236661"/>
            <a:ext cx="5115836" cy="748950"/>
          </a:xfrm>
          <a:prstGeom prst="roundRect">
            <a:avLst/>
          </a:prstGeom>
          <a:noFill/>
          <a:ln w="19050">
            <a:solidFill>
              <a:schemeClr val="bg1">
                <a:lumMod val="6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1062270" y="3388955"/>
            <a:ext cx="4727977" cy="489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500"/>
              </a:lnSpc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Размер ОВВ согласовывается концессионером и концедентом в КС</a:t>
            </a:r>
          </a:p>
        </p:txBody>
      </p:sp>
      <p:sp>
        <p:nvSpPr>
          <p:cNvPr id="30" name="Прямоугольник: скругленные углы 9">
            <a:extLst>
              <a:ext uri="{FF2B5EF4-FFF2-40B4-BE49-F238E27FC236}">
                <a16:creationId xmlns:a16="http://schemas.microsoft.com/office/drawing/2014/main" id="{960F48B5-848A-49AF-B827-C68E610B73D4}"/>
              </a:ext>
            </a:extLst>
          </p:cNvPr>
          <p:cNvSpPr/>
          <p:nvPr/>
        </p:nvSpPr>
        <p:spPr>
          <a:xfrm>
            <a:off x="821725" y="4198492"/>
            <a:ext cx="5129480" cy="706354"/>
          </a:xfrm>
          <a:prstGeom prst="roundRect">
            <a:avLst/>
          </a:prstGeom>
          <a:noFill/>
          <a:ln w="19050">
            <a:solidFill>
              <a:schemeClr val="bg1">
                <a:lumMod val="6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966127" y="4316807"/>
            <a:ext cx="4824120" cy="512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600"/>
              </a:lnSpc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Порядок расчета ОВВ нормативно не определен</a:t>
            </a:r>
          </a:p>
        </p:txBody>
      </p:sp>
      <p:sp>
        <p:nvSpPr>
          <p:cNvPr id="32" name="Прямоугольник: скругленные углы 9">
            <a:extLst>
              <a:ext uri="{FF2B5EF4-FFF2-40B4-BE49-F238E27FC236}">
                <a16:creationId xmlns:a16="http://schemas.microsoft.com/office/drawing/2014/main" id="{960F48B5-848A-49AF-B827-C68E610B73D4}"/>
              </a:ext>
            </a:extLst>
          </p:cNvPr>
          <p:cNvSpPr/>
          <p:nvPr/>
        </p:nvSpPr>
        <p:spPr>
          <a:xfrm>
            <a:off x="827615" y="5072433"/>
            <a:ext cx="5126042" cy="1041470"/>
          </a:xfrm>
          <a:prstGeom prst="roundRect">
            <a:avLst/>
          </a:prstGeom>
          <a:noFill/>
          <a:ln w="19050">
            <a:solidFill>
              <a:schemeClr val="bg1">
                <a:lumMod val="6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835369" y="5240305"/>
            <a:ext cx="5126042" cy="7175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600"/>
              </a:lnSpc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Последствия неполучения ОВВ: </a:t>
            </a:r>
          </a:p>
          <a:p>
            <a:pPr marL="342900" indent="-342900" algn="ctr">
              <a:lnSpc>
                <a:spcPts val="1600"/>
              </a:lnSpc>
              <a:buAutoNum type="arabicParenR"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ст. 20 115-ФЗ (с учетом ограничений)</a:t>
            </a:r>
          </a:p>
          <a:p>
            <a:pPr marL="342900" indent="-342900" algn="ctr">
              <a:lnSpc>
                <a:spcPts val="1600"/>
              </a:lnSpc>
              <a:buAutoNum type="arabicParenR"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последствия, установленные в КС</a:t>
            </a:r>
          </a:p>
        </p:txBody>
      </p:sp>
      <p:sp>
        <p:nvSpPr>
          <p:cNvPr id="34" name="Прямоугольник: скругленные углы 9">
            <a:extLst>
              <a:ext uri="{FF2B5EF4-FFF2-40B4-BE49-F238E27FC236}">
                <a16:creationId xmlns:a16="http://schemas.microsoft.com/office/drawing/2014/main" id="{960F48B5-848A-49AF-B827-C68E610B73D4}"/>
              </a:ext>
            </a:extLst>
          </p:cNvPr>
          <p:cNvSpPr/>
          <p:nvPr/>
        </p:nvSpPr>
        <p:spPr>
          <a:xfrm>
            <a:off x="6769309" y="3220261"/>
            <a:ext cx="4908668" cy="748950"/>
          </a:xfrm>
          <a:prstGeom prst="roundRect">
            <a:avLst/>
          </a:prstGeom>
          <a:noFill/>
          <a:ln w="19050">
            <a:solidFill>
              <a:schemeClr val="bg1">
                <a:lumMod val="6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6888209" y="3277992"/>
            <a:ext cx="4616453" cy="7175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600"/>
              </a:lnSpc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Размер НВВ рассчитывается и утверждается тарифным органом при установлении тарифов</a:t>
            </a:r>
          </a:p>
        </p:txBody>
      </p:sp>
      <p:sp>
        <p:nvSpPr>
          <p:cNvPr id="36" name="Прямоугольник: скругленные углы 9">
            <a:extLst>
              <a:ext uri="{FF2B5EF4-FFF2-40B4-BE49-F238E27FC236}">
                <a16:creationId xmlns:a16="http://schemas.microsoft.com/office/drawing/2014/main" id="{960F48B5-848A-49AF-B827-C68E610B73D4}"/>
              </a:ext>
            </a:extLst>
          </p:cNvPr>
          <p:cNvSpPr/>
          <p:nvPr/>
        </p:nvSpPr>
        <p:spPr>
          <a:xfrm>
            <a:off x="6815381" y="4130882"/>
            <a:ext cx="4871484" cy="748950"/>
          </a:xfrm>
          <a:prstGeom prst="roundRect">
            <a:avLst/>
          </a:prstGeom>
          <a:noFill/>
          <a:ln w="19050">
            <a:solidFill>
              <a:schemeClr val="bg1">
                <a:lumMod val="6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6902907" y="4249197"/>
            <a:ext cx="4616453" cy="512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600"/>
              </a:lnSpc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НВВ рассчитывается в порядке и сроки, определенные тарифным законодательством </a:t>
            </a:r>
          </a:p>
        </p:txBody>
      </p:sp>
      <p:cxnSp>
        <p:nvCxnSpPr>
          <p:cNvPr id="4" name="Прямая соединительная линия 3"/>
          <p:cNvCxnSpPr>
            <a:stCxn id="15" idx="1"/>
          </p:cNvCxnSpPr>
          <p:nvPr/>
        </p:nvCxnSpPr>
        <p:spPr>
          <a:xfrm flipH="1" flipV="1">
            <a:off x="468396" y="1543624"/>
            <a:ext cx="872895" cy="104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H="1">
            <a:off x="474340" y="1547194"/>
            <a:ext cx="4425" cy="404597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>
            <a:stCxn id="30" idx="1"/>
          </p:cNvCxnSpPr>
          <p:nvPr/>
        </p:nvCxnSpPr>
        <p:spPr>
          <a:xfrm flipH="1" flipV="1">
            <a:off x="462357" y="4549433"/>
            <a:ext cx="359368" cy="223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>
            <a:stCxn id="32" idx="1"/>
          </p:cNvCxnSpPr>
          <p:nvPr/>
        </p:nvCxnSpPr>
        <p:spPr>
          <a:xfrm flipH="1">
            <a:off x="461423" y="5593168"/>
            <a:ext cx="36619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>
            <a:stCxn id="18" idx="1"/>
          </p:cNvCxnSpPr>
          <p:nvPr/>
        </p:nvCxnSpPr>
        <p:spPr>
          <a:xfrm flipH="1">
            <a:off x="6410057" y="1521158"/>
            <a:ext cx="571243" cy="443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6402825" y="1521158"/>
            <a:ext cx="45899" cy="414706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6435076" y="5663561"/>
            <a:ext cx="346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Прямоугольник: скругленные углы 9">
            <a:extLst>
              <a:ext uri="{FF2B5EF4-FFF2-40B4-BE49-F238E27FC236}">
                <a16:creationId xmlns:a16="http://schemas.microsoft.com/office/drawing/2014/main" id="{960F48B5-848A-49AF-B827-C68E610B73D4}"/>
              </a:ext>
            </a:extLst>
          </p:cNvPr>
          <p:cNvSpPr/>
          <p:nvPr/>
        </p:nvSpPr>
        <p:spPr>
          <a:xfrm>
            <a:off x="6815382" y="4998148"/>
            <a:ext cx="4862596" cy="16332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6812930" y="5102724"/>
            <a:ext cx="4873936" cy="1528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600"/>
              </a:lnSpc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Неполучение НВВ: </a:t>
            </a:r>
          </a:p>
          <a:p>
            <a:pPr marL="342900" indent="-342900" algn="ctr">
              <a:lnSpc>
                <a:spcPts val="1600"/>
              </a:lnSpc>
              <a:buAutoNum type="arabicParenR"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Учет недополученных доходов в следующих периодах регулирования в случае снижения объема (массы) ТКО (п. 11 Основ ценообразования); </a:t>
            </a:r>
          </a:p>
          <a:p>
            <a:pPr marL="342900" indent="-342900" algn="ctr">
              <a:lnSpc>
                <a:spcPts val="1600"/>
              </a:lnSpc>
              <a:buAutoNum type="arabicParenR"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Возмещение недополученных доходов из бюджета субъекта (ст. 24.9 89-ФЗ)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801974" y="982042"/>
            <a:ext cx="2662646" cy="55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9394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497A1FB4-0091-4B8B-BBD9-200CC16E7C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7205" y="6196865"/>
            <a:ext cx="1835705" cy="296010"/>
          </a:xfrm>
          <a:prstGeom prst="rect">
            <a:avLst/>
          </a:prstGeom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DC2BD00B-2A4B-4054-B1B5-72B191851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8658" y="6159226"/>
            <a:ext cx="2743200" cy="365125"/>
          </a:xfrm>
        </p:spPr>
        <p:txBody>
          <a:bodyPr/>
          <a:lstStyle/>
          <a:p>
            <a:pPr algn="l"/>
            <a:fld id="{6849B742-A697-4A57-98B9-D299B4210E32}" type="slidenum">
              <a:rPr lang="ru-RU" sz="1400" smtClean="0">
                <a:solidFill>
                  <a:srgbClr val="CD5727"/>
                </a:solidFill>
                <a:latin typeface="+mj-lt"/>
              </a:rPr>
              <a:pPr algn="l"/>
              <a:t>22</a:t>
            </a:fld>
            <a:endParaRPr lang="ru-RU" sz="1400" dirty="0">
              <a:solidFill>
                <a:srgbClr val="CD5727"/>
              </a:solidFill>
              <a:latin typeface="+mj-lt"/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691513" y="-187827"/>
            <a:ext cx="10763558" cy="1460500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6E2866"/>
                </a:solidFill>
              </a:rPr>
              <a:t>ОВВ не тождественно НВВ (2) </a:t>
            </a:r>
            <a:endParaRPr lang="ru-RU" sz="32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691513" y="1272673"/>
            <a:ext cx="10810210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400" b="1" dirty="0">
                <a:solidFill>
                  <a:srgbClr val="CD5727"/>
                </a:solidFill>
                <a:latin typeface="+mj-lt"/>
              </a:rPr>
              <a:t>Косвенно различие между ОВВ и НВВ подтверждается и судебной практикой: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Blip>
                <a:blip r:embed="rId3"/>
              </a:buBlip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«</a:t>
            </a:r>
            <a:r>
              <a:rPr lang="ru-RU" b="1" i="1" dirty="0">
                <a:solidFill>
                  <a:srgbClr val="CD5727"/>
                </a:solidFill>
                <a:latin typeface="+mj-lt"/>
              </a:rPr>
              <a:t>Валовая выручка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представляет собой </a:t>
            </a:r>
            <a:r>
              <a:rPr lang="ru-RU" b="1" i="1" dirty="0">
                <a:solidFill>
                  <a:srgbClr val="CD5727"/>
                </a:solidFill>
                <a:latin typeface="+mj-lt"/>
              </a:rPr>
              <a:t>доход от реализации</a:t>
            </a:r>
            <a:r>
              <a:rPr lang="ru-RU" dirty="0">
                <a:solidFill>
                  <a:srgbClr val="CD5727"/>
                </a:solidFill>
                <a:latin typeface="+mj-lt"/>
              </a:rPr>
              <a:t>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производимых товаров, выполнения работ, оказания услуг по регулируемым ценам (тарифам). То есть </a:t>
            </a:r>
            <a:r>
              <a:rPr lang="ru-RU" b="1" i="1" dirty="0">
                <a:solidFill>
                  <a:srgbClr val="CD5727"/>
                </a:solidFill>
                <a:latin typeface="+mj-lt"/>
              </a:rPr>
              <a:t>разумные ожидания концессионера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в условиях добросовестного исполнения ими своей деятельности сводятся к получению той необходимой валовой выручки и тем способом, которые </a:t>
            </a:r>
            <a:r>
              <a:rPr lang="ru-RU" b="1" i="1" dirty="0">
                <a:solidFill>
                  <a:srgbClr val="CD5727"/>
                </a:solidFill>
                <a:latin typeface="+mj-lt"/>
              </a:rPr>
              <a:t>запланированы</a:t>
            </a:r>
            <a:r>
              <a:rPr lang="ru-RU" dirty="0">
                <a:solidFill>
                  <a:srgbClr val="CD5727"/>
                </a:solidFill>
                <a:latin typeface="+mj-lt"/>
              </a:rPr>
              <a:t> </a:t>
            </a:r>
            <a:r>
              <a:rPr lang="ru-RU" b="1" i="1" dirty="0">
                <a:solidFill>
                  <a:srgbClr val="CD5727"/>
                </a:solidFill>
                <a:latin typeface="+mj-lt"/>
              </a:rPr>
              <a:t>при утверждении тарифа</a:t>
            </a:r>
            <a:r>
              <a:rPr lang="ru-RU" dirty="0">
                <a:solidFill>
                  <a:srgbClr val="CD5727"/>
                </a:solidFill>
                <a:latin typeface="+mj-lt"/>
              </a:rPr>
              <a:t>.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+mj-lt"/>
              </a:rPr>
              <a:t/>
            </a:r>
            <a:br>
              <a:rPr lang="ru-RU" dirty="0">
                <a:solidFill>
                  <a:schemeClr val="bg2">
                    <a:lumMod val="25000"/>
                  </a:schemeClr>
                </a:solidFill>
                <a:latin typeface="+mj-lt"/>
              </a:rPr>
            </a:b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При этом согласно указанной правовой норме концедент обязан принять меры, обеспечивающие </a:t>
            </a:r>
            <a:r>
              <a:rPr lang="ru-RU" b="1" dirty="0">
                <a:solidFill>
                  <a:srgbClr val="CD5727"/>
                </a:solidFill>
                <a:latin typeface="+mj-lt"/>
              </a:rPr>
              <a:t>окупаемость инвестиций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концессионера, исходя из валовой выручки (дохода) в объеме не менее объема, изначально определенного концессионным соглашением».</a:t>
            </a:r>
          </a:p>
          <a:p>
            <a:pPr algn="r">
              <a:spcBef>
                <a:spcPts val="600"/>
              </a:spcBef>
              <a:spcAft>
                <a:spcPts val="600"/>
              </a:spcAft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(</a:t>
            </a:r>
            <a:r>
              <a:rPr lang="ru-RU" i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Определение Верховного Суда РФ от 22.06.2022 № 310-ЭС22-9190 по делу № А54-7448/2020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)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Blip>
                <a:blip r:embed="rId3"/>
              </a:buBlip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«</a:t>
            </a:r>
            <a:r>
              <a:rPr lang="ru-RU" b="1" dirty="0">
                <a:solidFill>
                  <a:srgbClr val="CD5727"/>
                </a:solidFill>
                <a:latin typeface="+mj-lt"/>
              </a:rPr>
              <a:t>объем валовой выручки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концессионера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&lt;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…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&gt;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 носит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 </a:t>
            </a:r>
            <a:r>
              <a:rPr lang="ru-RU" b="1" dirty="0">
                <a:solidFill>
                  <a:srgbClr val="CD5727"/>
                </a:solidFill>
                <a:latin typeface="+mj-lt"/>
              </a:rPr>
              <a:t>предположительный характер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и не определяет фактическую величину получения прибыли истцом за установленные периоды»</a:t>
            </a:r>
          </a:p>
          <a:p>
            <a:pPr marL="1347788" algn="r" defTabSz="1520825">
              <a:spcBef>
                <a:spcPts val="600"/>
              </a:spcBef>
              <a:spcAft>
                <a:spcPts val="600"/>
              </a:spcAft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(</a:t>
            </a:r>
            <a:r>
              <a:rPr lang="ru-RU" i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Постановление Шестнадцатого арбитражного апелляционного суда от 20.10.2020 N 16АП-3211/2020 по делу N А61-5270/2019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ru-RU" dirty="0">
              <a:solidFill>
                <a:schemeClr val="bg2">
                  <a:lumMod val="25000"/>
                </a:schemeClr>
              </a:solidFill>
              <a:latin typeface="+mj-lt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ru-RU" sz="2400" dirty="0">
              <a:solidFill>
                <a:schemeClr val="bg2">
                  <a:lumMod val="25000"/>
                </a:schemeClr>
              </a:solidFill>
              <a:latin typeface="+mj-lt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ru-RU" sz="2000" i="1" dirty="0">
              <a:solidFill>
                <a:schemeClr val="bg2">
                  <a:lumMod val="25000"/>
                </a:schemeClr>
              </a:solidFill>
              <a:latin typeface="+mj-lt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807212" y="1032861"/>
            <a:ext cx="2662646" cy="55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8066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1867400"/>
              </p:ext>
            </p:extLst>
          </p:nvPr>
        </p:nvGraphicFramePr>
        <p:xfrm>
          <a:off x="679041" y="1149765"/>
          <a:ext cx="11073869" cy="50136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28365">
                  <a:extLst>
                    <a:ext uri="{9D8B030D-6E8A-4147-A177-3AD203B41FA5}">
                      <a16:colId xmlns:a16="http://schemas.microsoft.com/office/drawing/2014/main" val="2426289372"/>
                    </a:ext>
                  </a:extLst>
                </a:gridCol>
                <a:gridCol w="5645504">
                  <a:extLst>
                    <a:ext uri="{9D8B030D-6E8A-4147-A177-3AD203B41FA5}">
                      <a16:colId xmlns:a16="http://schemas.microsoft.com/office/drawing/2014/main" val="3383890168"/>
                    </a:ext>
                  </a:extLst>
                </a:gridCol>
              </a:tblGrid>
              <a:tr h="58284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800" kern="1200" dirty="0"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Наступление особого обстоятельства и выплата дополнительных</a:t>
                      </a:r>
                      <a:r>
                        <a:rPr lang="ru-RU" sz="1800" kern="1200" baseline="0" dirty="0"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расходов</a:t>
                      </a:r>
                      <a:endParaRPr lang="ru-RU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920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800" kern="1200" dirty="0"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Часть платы концедента, выплачиваемая в случае недостижения ОВВ (МГД)</a:t>
                      </a:r>
                      <a:endParaRPr lang="ru-RU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783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5763427"/>
                  </a:ext>
                </a:extLst>
              </a:tr>
              <a:tr h="4426615"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ct val="107000"/>
                        </a:lnSpc>
                        <a:spcAft>
                          <a:spcPts val="600"/>
                        </a:spcAft>
                        <a:buClrTx/>
                        <a:buFont typeface="Wingdings" panose="05000000000000000000" pitchFamily="2" charset="2"/>
                        <a:buChar char="§"/>
                      </a:pPr>
                      <a:r>
                        <a:rPr lang="ru-RU" sz="160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КС в отношении создания и эксплуатации мусороперерабатывающего завода и полигона в Пензенской области</a:t>
                      </a:r>
                    </a:p>
                    <a:p>
                      <a:pPr marL="285750" indent="-285750" algn="l">
                        <a:lnSpc>
                          <a:spcPct val="107000"/>
                        </a:lnSpc>
                        <a:spcAft>
                          <a:spcPts val="600"/>
                        </a:spcAft>
                        <a:buClrTx/>
                        <a:buFont typeface="Wingdings" panose="05000000000000000000" pitchFamily="2" charset="2"/>
                        <a:buChar char="§"/>
                      </a:pPr>
                      <a:r>
                        <a:rPr lang="ru-RU" sz="160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КС в отношении создания и эксплуатации объектов по обращению с ТКО на территории Республики Мордовия</a:t>
                      </a:r>
                      <a:r>
                        <a:rPr lang="ru-RU" sz="1600" kern="1200" baseline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60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«Мусоросортировочная станция № 1»</a:t>
                      </a:r>
                    </a:p>
                    <a:p>
                      <a:pPr marL="285750" indent="-285750" algn="l">
                        <a:lnSpc>
                          <a:spcPct val="107000"/>
                        </a:lnSpc>
                        <a:spcAft>
                          <a:spcPts val="600"/>
                        </a:spcAft>
                        <a:buClrTx/>
                        <a:buFont typeface="Wingdings" panose="05000000000000000000" pitchFamily="2" charset="2"/>
                        <a:buChar char="§"/>
                      </a:pPr>
                      <a:r>
                        <a:rPr lang="ru-RU" sz="160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КС о создании и эксплуатации объекта по обращению с ТКО для МО «город Екатеринбург» и Екатеринбургской агломерации</a:t>
                      </a:r>
                      <a:r>
                        <a:rPr lang="ru-RU" sz="1600" kern="1200" baseline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(С</a:t>
                      </a:r>
                      <a:r>
                        <a:rPr lang="ru-RU" sz="160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вердловская область)</a:t>
                      </a:r>
                    </a:p>
                    <a:p>
                      <a:pPr marL="285750" indent="-285750" algn="l">
                        <a:lnSpc>
                          <a:spcPct val="107000"/>
                        </a:lnSpc>
                        <a:spcAft>
                          <a:spcPts val="600"/>
                        </a:spcAft>
                        <a:buClrTx/>
                        <a:buFont typeface="Wingdings" panose="05000000000000000000" pitchFamily="2" charset="2"/>
                        <a:buChar char="§"/>
                      </a:pPr>
                      <a:r>
                        <a:rPr lang="ru-RU" sz="160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КС о создании и эксплуатация объектов, на которых осуществляется обработка, обезвреживание, утилизация и захоронение ТКО в Магаданской области и др. 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ct val="107000"/>
                        </a:lnSpc>
                        <a:spcAft>
                          <a:spcPts val="600"/>
                        </a:spcAft>
                        <a:buClrTx/>
                        <a:buFont typeface="Wingdings" panose="05000000000000000000" pitchFamily="2" charset="2"/>
                        <a:buChar char="§"/>
                      </a:pPr>
                      <a:r>
                        <a:rPr lang="ru-RU" sz="160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Положения</a:t>
                      </a:r>
                      <a:r>
                        <a:rPr lang="ru-RU" sz="1600" kern="1200" baseline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конкурсной документации в 4 проектах </a:t>
                      </a:r>
                      <a:r>
                        <a:rPr lang="ru-RU" sz="160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о создании и эксплуатации комплексных межмуниципальных полигонов</a:t>
                      </a:r>
                      <a:r>
                        <a:rPr lang="ru-RU" sz="1600" kern="1200" baseline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60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ТКО в различных районах</a:t>
                      </a:r>
                      <a:r>
                        <a:rPr lang="ru-RU" sz="1600" kern="1200" baseline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(городах) </a:t>
                      </a:r>
                      <a:r>
                        <a:rPr lang="ru-RU" sz="160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ХМАО-Югры:</a:t>
                      </a:r>
                      <a:r>
                        <a:rPr lang="ru-RU" sz="1600" kern="1200" baseline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</a:p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600"/>
                        </a:spcAft>
                        <a:buClrTx/>
                        <a:buFont typeface="Wingdings" panose="05000000000000000000" pitchFamily="2" charset="2"/>
                        <a:buNone/>
                      </a:pPr>
                      <a:endParaRPr lang="ru-RU" sz="1600" kern="1200" baseline="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0550748"/>
                  </a:ext>
                </a:extLst>
              </a:tr>
            </a:tbl>
          </a:graphicData>
        </a:graphic>
      </p:graphicFrame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497A1FB4-0091-4B8B-BBD9-200CC16E7C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7205" y="6196865"/>
            <a:ext cx="1835705" cy="296010"/>
          </a:xfrm>
          <a:prstGeom prst="rect">
            <a:avLst/>
          </a:prstGeom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DC2BD00B-2A4B-4054-B1B5-72B191851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8658" y="6159226"/>
            <a:ext cx="2743200" cy="365125"/>
          </a:xfrm>
        </p:spPr>
        <p:txBody>
          <a:bodyPr/>
          <a:lstStyle/>
          <a:p>
            <a:pPr algn="l"/>
            <a:fld id="{6849B742-A697-4A57-98B9-D299B4210E32}" type="slidenum">
              <a:rPr lang="ru-RU" sz="1400" smtClean="0">
                <a:solidFill>
                  <a:srgbClr val="CD5727"/>
                </a:solidFill>
                <a:latin typeface="+mj-lt"/>
              </a:rPr>
              <a:pPr algn="l"/>
              <a:t>23</a:t>
            </a:fld>
            <a:endParaRPr lang="ru-RU" sz="1400" dirty="0">
              <a:solidFill>
                <a:srgbClr val="CD5727"/>
              </a:solidFill>
              <a:latin typeface="+mj-lt"/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679041" y="-188043"/>
            <a:ext cx="10763558" cy="1460500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6E2866"/>
                </a:solidFill>
              </a:rPr>
              <a:t>Практика определения в КС </a:t>
            </a:r>
            <a:br>
              <a:rPr lang="ru-RU" sz="3200" b="1" dirty="0">
                <a:solidFill>
                  <a:srgbClr val="6E2866"/>
                </a:solidFill>
              </a:rPr>
            </a:br>
            <a:r>
              <a:rPr lang="ru-RU" sz="3200" b="1" dirty="0">
                <a:solidFill>
                  <a:srgbClr val="6E2866"/>
                </a:solidFill>
              </a:rPr>
              <a:t>последствий недостижения ОВВ</a:t>
            </a:r>
            <a:endParaRPr lang="ru-RU" sz="3200" dirty="0"/>
          </a:p>
        </p:txBody>
      </p:sp>
      <p:sp>
        <p:nvSpPr>
          <p:cNvPr id="6" name="Прямоугольник: скругленные углы 9">
            <a:extLst>
              <a:ext uri="{FF2B5EF4-FFF2-40B4-BE49-F238E27FC236}">
                <a16:creationId xmlns:a16="http://schemas.microsoft.com/office/drawing/2014/main" id="{960F48B5-848A-49AF-B827-C68E610B73D4}"/>
              </a:ext>
            </a:extLst>
          </p:cNvPr>
          <p:cNvSpPr/>
          <p:nvPr/>
        </p:nvSpPr>
        <p:spPr>
          <a:xfrm>
            <a:off x="762601" y="5091919"/>
            <a:ext cx="5309886" cy="994260"/>
          </a:xfrm>
          <a:prstGeom prst="round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989117" y="5144173"/>
            <a:ext cx="4616453" cy="8827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600"/>
              </a:spcAft>
              <a:defRPr/>
            </a:pPr>
            <a:r>
              <a:rPr lang="ru-RU" sz="1600" i="1" dirty="0">
                <a:solidFill>
                  <a:schemeClr val="bg2">
                    <a:lumMod val="25000"/>
                  </a:schemeClr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ОО: «установление НВВ в размере, меньшем ОВВ от регулируемых видов деятельности, определенного в КС на соответствующий год»</a:t>
            </a:r>
          </a:p>
        </p:txBody>
      </p:sp>
      <p:sp>
        <p:nvSpPr>
          <p:cNvPr id="9" name="Прямоугольник: скругленные углы 9">
            <a:extLst>
              <a:ext uri="{FF2B5EF4-FFF2-40B4-BE49-F238E27FC236}">
                <a16:creationId xmlns:a16="http://schemas.microsoft.com/office/drawing/2014/main" id="{960F48B5-848A-49AF-B827-C68E610B73D4}"/>
              </a:ext>
            </a:extLst>
          </p:cNvPr>
          <p:cNvSpPr/>
          <p:nvPr/>
        </p:nvSpPr>
        <p:spPr>
          <a:xfrm>
            <a:off x="6374558" y="2990497"/>
            <a:ext cx="5286552" cy="2059961"/>
          </a:xfrm>
          <a:prstGeom prst="round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374558" y="3125572"/>
            <a:ext cx="5068041" cy="1673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  <a:defRPr/>
            </a:pPr>
            <a:r>
              <a:rPr lang="ru-RU" sz="1600" i="1" dirty="0">
                <a:solidFill>
                  <a:schemeClr val="bg2">
                    <a:lumMod val="25000"/>
                  </a:schemeClr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«МГД рассчитывается как ОВВ, получаемой концессионером в рамках реализации КС на каждый год срока действия КС, уменьшенной на размер обязательств, принимаемых на себя концессионером в случаях недополучения запланированных доходов от использования (эксплуатации) Объекта»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807212" y="1032861"/>
            <a:ext cx="2662646" cy="55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2259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497A1FB4-0091-4B8B-BBD9-200CC16E7C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7205" y="6196865"/>
            <a:ext cx="1835705" cy="296010"/>
          </a:xfrm>
          <a:prstGeom prst="rect">
            <a:avLst/>
          </a:prstGeom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DC2BD00B-2A4B-4054-B1B5-72B191851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8658" y="6159226"/>
            <a:ext cx="2743200" cy="365125"/>
          </a:xfrm>
        </p:spPr>
        <p:txBody>
          <a:bodyPr/>
          <a:lstStyle/>
          <a:p>
            <a:pPr algn="l"/>
            <a:fld id="{6849B742-A697-4A57-98B9-D299B4210E32}" type="slidenum">
              <a:rPr lang="ru-RU" sz="1400" smtClean="0">
                <a:solidFill>
                  <a:srgbClr val="CD5727"/>
                </a:solidFill>
                <a:latin typeface="+mj-lt"/>
              </a:rPr>
              <a:pPr algn="l"/>
              <a:t>24</a:t>
            </a:fld>
            <a:endParaRPr lang="ru-RU" sz="1400" dirty="0">
              <a:solidFill>
                <a:srgbClr val="CD5727"/>
              </a:solidFill>
              <a:latin typeface="+mj-lt"/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673943" y="-129757"/>
            <a:ext cx="10763558" cy="1460500"/>
          </a:xfrm>
        </p:spPr>
        <p:txBody>
          <a:bodyPr>
            <a:normAutofit/>
          </a:bodyPr>
          <a:lstStyle/>
          <a:p>
            <a:pPr>
              <a:lnSpc>
                <a:spcPts val="2800"/>
              </a:lnSpc>
            </a:pPr>
            <a:r>
              <a:rPr lang="ru-RU" sz="3200" b="1" dirty="0">
                <a:solidFill>
                  <a:srgbClr val="6E2866"/>
                </a:solidFill>
              </a:rPr>
              <a:t>Соотношение на практике НВВ и ОВВ</a:t>
            </a:r>
            <a:endParaRPr lang="ru-RU" sz="32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603067" y="1261304"/>
            <a:ext cx="1090530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D5727"/>
                </a:solidFill>
                <a:latin typeface="+mj-lt"/>
              </a:rPr>
              <a:t>Возможные варианты соотношения размера НВВ, устанавливаемого тарифным органом, с ОВВ, определенным в КС, и последствия его недостижения</a:t>
            </a:r>
          </a:p>
        </p:txBody>
      </p:sp>
      <p:sp>
        <p:nvSpPr>
          <p:cNvPr id="15" name="Прямоугольник: скругленные углы 4">
            <a:extLst>
              <a:ext uri="{FF2B5EF4-FFF2-40B4-BE49-F238E27FC236}">
                <a16:creationId xmlns:a16="http://schemas.microsoft.com/office/drawing/2014/main" id="{48529253-6B48-4CFC-A747-4800EB38BB89}"/>
              </a:ext>
            </a:extLst>
          </p:cNvPr>
          <p:cNvSpPr/>
          <p:nvPr/>
        </p:nvSpPr>
        <p:spPr>
          <a:xfrm>
            <a:off x="1263152" y="2288162"/>
            <a:ext cx="4083727" cy="822805"/>
          </a:xfrm>
          <a:prstGeom prst="roundRect">
            <a:avLst/>
          </a:prstGeom>
          <a:solidFill>
            <a:srgbClr val="523054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1505088" y="2528012"/>
            <a:ext cx="35998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dirty="0">
                <a:solidFill>
                  <a:schemeClr val="bg1"/>
                </a:solidFill>
                <a:latin typeface="+mj-lt"/>
              </a:rPr>
              <a:t>НВВ = ОВВ</a:t>
            </a:r>
          </a:p>
        </p:txBody>
      </p:sp>
      <p:sp>
        <p:nvSpPr>
          <p:cNvPr id="18" name="Прямоугольник: скругленные углы 5">
            <a:extLst>
              <a:ext uri="{FF2B5EF4-FFF2-40B4-BE49-F238E27FC236}">
                <a16:creationId xmlns:a16="http://schemas.microsoft.com/office/drawing/2014/main" id="{E9AACA60-3DC0-4DE7-A955-DE91AB711262}"/>
              </a:ext>
            </a:extLst>
          </p:cNvPr>
          <p:cNvSpPr/>
          <p:nvPr/>
        </p:nvSpPr>
        <p:spPr>
          <a:xfrm>
            <a:off x="6643844" y="2327988"/>
            <a:ext cx="4083727" cy="787632"/>
          </a:xfrm>
          <a:prstGeom prst="roundRect">
            <a:avLst/>
          </a:prstGeom>
          <a:solidFill>
            <a:srgbClr val="F392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7616716" y="2531984"/>
            <a:ext cx="24048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400" dirty="0">
                <a:solidFill>
                  <a:schemeClr val="bg1"/>
                </a:solidFill>
                <a:latin typeface="+mj-lt"/>
              </a:rPr>
              <a:t>НВВ меньше ОВВ</a:t>
            </a:r>
          </a:p>
        </p:txBody>
      </p:sp>
      <p:sp>
        <p:nvSpPr>
          <p:cNvPr id="20" name="Прямоугольник: скругленные углы 9">
            <a:extLst>
              <a:ext uri="{FF2B5EF4-FFF2-40B4-BE49-F238E27FC236}">
                <a16:creationId xmlns:a16="http://schemas.microsoft.com/office/drawing/2014/main" id="{960F48B5-848A-49AF-B827-C68E610B73D4}"/>
              </a:ext>
            </a:extLst>
          </p:cNvPr>
          <p:cNvSpPr/>
          <p:nvPr/>
        </p:nvSpPr>
        <p:spPr>
          <a:xfrm>
            <a:off x="850680" y="3599904"/>
            <a:ext cx="4908668" cy="963166"/>
          </a:xfrm>
          <a:prstGeom prst="round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996787" y="3777064"/>
            <a:ext cx="4616453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Недостижение ОВВ означает недостижение НВВ</a:t>
            </a:r>
          </a:p>
        </p:txBody>
      </p:sp>
      <p:cxnSp>
        <p:nvCxnSpPr>
          <p:cNvPr id="24" name="Прямая со стрелкой 23"/>
          <p:cNvCxnSpPr>
            <a:stCxn id="15" idx="2"/>
            <a:endCxn id="20" idx="0"/>
          </p:cNvCxnSpPr>
          <p:nvPr/>
        </p:nvCxnSpPr>
        <p:spPr>
          <a:xfrm flipH="1">
            <a:off x="3305014" y="3110967"/>
            <a:ext cx="2" cy="488937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6377484" y="3777063"/>
            <a:ext cx="4616453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Последствия ст. 20 115-ФЗ применимы только в случае изменения законодательства </a:t>
            </a:r>
            <a:endParaRPr lang="ru-RU" dirty="0">
              <a:solidFill>
                <a:schemeClr val="bg2">
                  <a:lumMod val="25000"/>
                </a:schemeClr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: скругленные углы 9">
            <a:extLst>
              <a:ext uri="{FF2B5EF4-FFF2-40B4-BE49-F238E27FC236}">
                <a16:creationId xmlns:a16="http://schemas.microsoft.com/office/drawing/2014/main" id="{960F48B5-848A-49AF-B827-C68E610B73D4}"/>
              </a:ext>
            </a:extLst>
          </p:cNvPr>
          <p:cNvSpPr/>
          <p:nvPr/>
        </p:nvSpPr>
        <p:spPr>
          <a:xfrm>
            <a:off x="6231377" y="3599905"/>
            <a:ext cx="4908668" cy="963166"/>
          </a:xfrm>
          <a:prstGeom prst="round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27" name="Прямая со стрелкой 26"/>
          <p:cNvCxnSpPr>
            <a:stCxn id="18" idx="2"/>
            <a:endCxn id="26" idx="0"/>
          </p:cNvCxnSpPr>
          <p:nvPr/>
        </p:nvCxnSpPr>
        <p:spPr>
          <a:xfrm>
            <a:off x="8685708" y="3115620"/>
            <a:ext cx="3" cy="484285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3" name="Прямоугольник: скругленные углы 9">
            <a:extLst>
              <a:ext uri="{FF2B5EF4-FFF2-40B4-BE49-F238E27FC236}">
                <a16:creationId xmlns:a16="http://schemas.microsoft.com/office/drawing/2014/main" id="{960F48B5-848A-49AF-B827-C68E610B73D4}"/>
              </a:ext>
            </a:extLst>
          </p:cNvPr>
          <p:cNvSpPr/>
          <p:nvPr/>
        </p:nvSpPr>
        <p:spPr>
          <a:xfrm>
            <a:off x="850679" y="4990609"/>
            <a:ext cx="4908668" cy="963166"/>
          </a:xfrm>
          <a:prstGeom prst="round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996785" y="5129662"/>
            <a:ext cx="4616453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Последствия предусмотрены тарифным законодательством </a:t>
            </a:r>
          </a:p>
        </p:txBody>
      </p:sp>
      <p:cxnSp>
        <p:nvCxnSpPr>
          <p:cNvPr id="30" name="Прямая со стрелкой 29"/>
          <p:cNvCxnSpPr>
            <a:stCxn id="20" idx="2"/>
            <a:endCxn id="23" idx="0"/>
          </p:cNvCxnSpPr>
          <p:nvPr/>
        </p:nvCxnSpPr>
        <p:spPr>
          <a:xfrm flipH="1">
            <a:off x="3305013" y="4563070"/>
            <a:ext cx="1" cy="427539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2" name="Прямоугольник 31"/>
          <p:cNvSpPr/>
          <p:nvPr/>
        </p:nvSpPr>
        <p:spPr>
          <a:xfrm>
            <a:off x="6377482" y="5150934"/>
            <a:ext cx="4616453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Необходимо определить в КС последствия недостижения ОВВ в иных случаях </a:t>
            </a:r>
            <a:endParaRPr lang="ru-RU" dirty="0">
              <a:solidFill>
                <a:schemeClr val="bg2">
                  <a:lumMod val="25000"/>
                </a:schemeClr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Прямоугольник: скругленные углы 9">
            <a:extLst>
              <a:ext uri="{FF2B5EF4-FFF2-40B4-BE49-F238E27FC236}">
                <a16:creationId xmlns:a16="http://schemas.microsoft.com/office/drawing/2014/main" id="{960F48B5-848A-49AF-B827-C68E610B73D4}"/>
              </a:ext>
            </a:extLst>
          </p:cNvPr>
          <p:cNvSpPr/>
          <p:nvPr/>
        </p:nvSpPr>
        <p:spPr>
          <a:xfrm>
            <a:off x="6231376" y="4988234"/>
            <a:ext cx="4908668" cy="965541"/>
          </a:xfrm>
          <a:prstGeom prst="round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34" name="Прямая со стрелкой 33"/>
          <p:cNvCxnSpPr>
            <a:stCxn id="26" idx="2"/>
            <a:endCxn id="33" idx="0"/>
          </p:cNvCxnSpPr>
          <p:nvPr/>
        </p:nvCxnSpPr>
        <p:spPr>
          <a:xfrm flipH="1">
            <a:off x="8685710" y="4563071"/>
            <a:ext cx="1" cy="425163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9" name="Рисунок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807212" y="1032861"/>
            <a:ext cx="2662646" cy="55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3608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497A1FB4-0091-4B8B-BBD9-200CC16E7C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7205" y="6196865"/>
            <a:ext cx="1835705" cy="296010"/>
          </a:xfrm>
          <a:prstGeom prst="rect">
            <a:avLst/>
          </a:prstGeom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DC2BD00B-2A4B-4054-B1B5-72B191851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8658" y="6159226"/>
            <a:ext cx="2743200" cy="365125"/>
          </a:xfrm>
        </p:spPr>
        <p:txBody>
          <a:bodyPr/>
          <a:lstStyle/>
          <a:p>
            <a:pPr algn="l"/>
            <a:fld id="{6849B742-A697-4A57-98B9-D299B4210E32}" type="slidenum">
              <a:rPr lang="ru-RU" sz="1400" smtClean="0">
                <a:solidFill>
                  <a:srgbClr val="CD5727"/>
                </a:solidFill>
                <a:latin typeface="+mj-lt"/>
              </a:rPr>
              <a:pPr algn="l"/>
              <a:t>25</a:t>
            </a:fld>
            <a:endParaRPr lang="ru-RU" sz="1400" dirty="0">
              <a:solidFill>
                <a:srgbClr val="CD5727"/>
              </a:solidFill>
              <a:latin typeface="+mj-lt"/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691513" y="-187827"/>
            <a:ext cx="10763558" cy="1460500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6E2866"/>
                </a:solidFill>
              </a:rPr>
              <a:t>Необходимость регулирования в КС условия о </a:t>
            </a:r>
            <a:r>
              <a:rPr lang="ru-RU" sz="3200" b="1" dirty="0" err="1">
                <a:solidFill>
                  <a:srgbClr val="6E2866"/>
                </a:solidFill>
              </a:rPr>
              <a:t>недостижении</a:t>
            </a:r>
            <a:r>
              <a:rPr lang="ru-RU" sz="3200" b="1" dirty="0">
                <a:solidFill>
                  <a:srgbClr val="6E2866"/>
                </a:solidFill>
              </a:rPr>
              <a:t> </a:t>
            </a:r>
            <a:r>
              <a:rPr lang="ru-RU" sz="3200" b="1" dirty="0" smtClean="0">
                <a:solidFill>
                  <a:srgbClr val="6E2866"/>
                </a:solidFill>
              </a:rPr>
              <a:t>ОВВ</a:t>
            </a:r>
            <a:endParaRPr lang="ru-RU" sz="32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691513" y="1318606"/>
            <a:ext cx="1081021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600"/>
              </a:spcBef>
              <a:spcAft>
                <a:spcPts val="600"/>
              </a:spcAft>
            </a:pPr>
            <a:r>
              <a:rPr lang="ru-RU" sz="2600" b="1" dirty="0" err="1" smtClean="0">
                <a:solidFill>
                  <a:srgbClr val="CD5727"/>
                </a:solidFill>
                <a:latin typeface="+mj-lt"/>
              </a:rPr>
              <a:t>Недостижение</a:t>
            </a:r>
            <a:r>
              <a:rPr lang="ru-RU" sz="2600" b="1" dirty="0" smtClean="0">
                <a:solidFill>
                  <a:srgbClr val="CD5727"/>
                </a:solidFill>
                <a:latin typeface="+mj-lt"/>
              </a:rPr>
              <a:t> ОВВ</a:t>
            </a:r>
            <a:endParaRPr lang="ru-RU" sz="2600" b="1" i="1" dirty="0">
              <a:solidFill>
                <a:srgbClr val="CD5727"/>
              </a:solidFill>
              <a:latin typeface="+mj-lt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807212" y="1032861"/>
            <a:ext cx="2662646" cy="5502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396639" y="2540129"/>
            <a:ext cx="4042625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ru-RU" sz="2000" b="1" dirty="0" smtClean="0">
                <a:solidFill>
                  <a:srgbClr val="CD5727"/>
                </a:solidFill>
                <a:latin typeface="+mj-lt"/>
              </a:rPr>
              <a:t>По основаниям, предусмотренным законодательством:</a:t>
            </a: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Во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избежание кассового разрыва при компенсации недополученных доходов по основаниям, предусмотренным законодательством (в связи со снижением объема ТКО – за счет платы потребителей путем учета в тарифах последующих периодов; в случаях по ППРФ № 603 – за счет бюджета субъекта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РФ.</a:t>
            </a:r>
            <a:endParaRPr lang="ru-RU" dirty="0">
              <a:solidFill>
                <a:schemeClr val="bg2">
                  <a:lumMod val="25000"/>
                </a:schemeClr>
              </a:solidFill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80533" y="2508934"/>
            <a:ext cx="3954524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ru-RU" sz="2200" b="1" dirty="0" smtClean="0">
                <a:solidFill>
                  <a:srgbClr val="CD5727"/>
                </a:solidFill>
                <a:latin typeface="+mj-lt"/>
              </a:rPr>
              <a:t>По иным основаниям:</a:t>
            </a: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Неполучение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ОВВ по иным причинам, не предусмотренным в отраслевом законодательстве, но лежащим за пределами контроля концессионера</a:t>
            </a:r>
          </a:p>
        </p:txBody>
      </p:sp>
      <p:sp>
        <p:nvSpPr>
          <p:cNvPr id="9" name="Прямоугольник: скругленные углы 9">
            <a:extLst>
              <a:ext uri="{FF2B5EF4-FFF2-40B4-BE49-F238E27FC236}">
                <a16:creationId xmlns:a16="http://schemas.microsoft.com/office/drawing/2014/main" id="{960F48B5-848A-49AF-B827-C68E610B73D4}"/>
              </a:ext>
            </a:extLst>
          </p:cNvPr>
          <p:cNvSpPr/>
          <p:nvPr/>
        </p:nvSpPr>
        <p:spPr>
          <a:xfrm>
            <a:off x="1199113" y="2307147"/>
            <a:ext cx="4232695" cy="3889718"/>
          </a:xfrm>
          <a:prstGeom prst="round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960F48B5-848A-49AF-B827-C68E610B73D4}"/>
              </a:ext>
            </a:extLst>
          </p:cNvPr>
          <p:cNvSpPr/>
          <p:nvPr/>
        </p:nvSpPr>
        <p:spPr>
          <a:xfrm>
            <a:off x="6502945" y="2244184"/>
            <a:ext cx="4332112" cy="3915042"/>
          </a:xfrm>
          <a:prstGeom prst="round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1" name="Прямая со стрелкой 10"/>
          <p:cNvCxnSpPr/>
          <p:nvPr/>
        </p:nvCxnSpPr>
        <p:spPr>
          <a:xfrm flipH="1">
            <a:off x="4203510" y="1811049"/>
            <a:ext cx="1735625" cy="433135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22" idx="2"/>
          </p:cNvCxnSpPr>
          <p:nvPr/>
        </p:nvCxnSpPr>
        <p:spPr>
          <a:xfrm>
            <a:off x="6096618" y="1811049"/>
            <a:ext cx="1907260" cy="382617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5291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497A1FB4-0091-4B8B-BBD9-200CC16E7C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7205" y="6196865"/>
            <a:ext cx="1835705" cy="296010"/>
          </a:xfrm>
          <a:prstGeom prst="rect">
            <a:avLst/>
          </a:prstGeom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DC2BD00B-2A4B-4054-B1B5-72B191851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8658" y="6159226"/>
            <a:ext cx="2743200" cy="365125"/>
          </a:xfrm>
        </p:spPr>
        <p:txBody>
          <a:bodyPr/>
          <a:lstStyle/>
          <a:p>
            <a:pPr algn="l"/>
            <a:fld id="{6849B742-A697-4A57-98B9-D299B4210E32}" type="slidenum">
              <a:rPr lang="ru-RU" sz="1400" smtClean="0">
                <a:solidFill>
                  <a:srgbClr val="CD5727"/>
                </a:solidFill>
                <a:latin typeface="+mj-lt"/>
              </a:rPr>
              <a:pPr algn="l"/>
              <a:t>26</a:t>
            </a:fld>
            <a:endParaRPr lang="ru-RU" sz="1400" dirty="0">
              <a:solidFill>
                <a:srgbClr val="CD5727"/>
              </a:solidFill>
              <a:latin typeface="+mj-lt"/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691513" y="-187827"/>
            <a:ext cx="10763558" cy="1460500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6E2866"/>
                </a:solidFill>
              </a:rPr>
              <a:t>Рекомендации для учета в КС</a:t>
            </a:r>
            <a:endParaRPr lang="ru-RU" sz="32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691513" y="1272673"/>
            <a:ext cx="10810210" cy="5555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400" b="1" dirty="0">
                <a:solidFill>
                  <a:srgbClr val="CD5727"/>
                </a:solidFill>
                <a:latin typeface="+mj-lt"/>
              </a:rPr>
              <a:t>Для снижения рисков при компенсации недополученных доходов в связи с неполучением концессионером ОВВ рекомендуется установить в КС: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ru-RU" sz="22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Порядок компенсации дополнительных расходов (недополученных доходов) по данному </a:t>
            </a:r>
            <a:r>
              <a:rPr lang="ru-RU" sz="22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основанию</a:t>
            </a:r>
            <a:endParaRPr lang="ru-RU" sz="2200" dirty="0">
              <a:solidFill>
                <a:schemeClr val="bg2">
                  <a:lumMod val="25000"/>
                </a:schemeClr>
              </a:solidFill>
              <a:latin typeface="+mj-lt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ru-RU" sz="22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Порядок (формулу) расчета размера компенсируемых дополнительных расходов по данному </a:t>
            </a:r>
            <a:r>
              <a:rPr lang="ru-RU" sz="22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основанию</a:t>
            </a:r>
            <a:endParaRPr lang="ru-RU" sz="2200" dirty="0">
              <a:solidFill>
                <a:schemeClr val="bg2">
                  <a:lumMod val="25000"/>
                </a:schemeClr>
              </a:solidFill>
              <a:latin typeface="+mj-lt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ru-RU" sz="22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Положения, определяющие правовую природу данной компенсации как возмещения недополученных доходов (не только возмещения затрат</a:t>
            </a:r>
            <a:r>
              <a:rPr lang="ru-RU" sz="22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)</a:t>
            </a:r>
            <a:endParaRPr lang="ru-RU" sz="2200" dirty="0">
              <a:solidFill>
                <a:schemeClr val="bg2">
                  <a:lumMod val="25000"/>
                </a:schemeClr>
              </a:solidFill>
              <a:latin typeface="+mj-lt"/>
            </a:endParaRPr>
          </a:p>
          <a:p>
            <a:pPr>
              <a:spcBef>
                <a:spcPts val="2400"/>
              </a:spcBef>
            </a:pPr>
            <a:endParaRPr lang="ru-RU" sz="2400" dirty="0">
              <a:solidFill>
                <a:schemeClr val="bg2">
                  <a:lumMod val="25000"/>
                </a:schemeClr>
              </a:solidFill>
              <a:latin typeface="+mj-lt"/>
            </a:endParaRPr>
          </a:p>
          <a:p>
            <a:pPr marL="342900" indent="-342900">
              <a:spcBef>
                <a:spcPts val="2400"/>
              </a:spcBef>
              <a:buBlip>
                <a:blip r:embed="rId3"/>
              </a:buBlip>
            </a:pPr>
            <a:endParaRPr lang="ru-RU" sz="2400" dirty="0">
              <a:solidFill>
                <a:schemeClr val="bg2">
                  <a:lumMod val="25000"/>
                </a:schemeClr>
              </a:solidFill>
              <a:latin typeface="+mj-lt"/>
            </a:endParaRPr>
          </a:p>
          <a:p>
            <a:pPr>
              <a:spcBef>
                <a:spcPts val="2400"/>
              </a:spcBef>
            </a:pPr>
            <a:endParaRPr lang="ru-RU" sz="2000" i="1" dirty="0">
              <a:solidFill>
                <a:schemeClr val="bg2">
                  <a:lumMod val="25000"/>
                </a:schemeClr>
              </a:solidFill>
              <a:latin typeface="+mj-lt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807212" y="1032861"/>
            <a:ext cx="2662646" cy="55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7788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DC2BD00B-2A4B-4054-B1B5-72B191851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8658" y="6159226"/>
            <a:ext cx="2743200" cy="365125"/>
          </a:xfrm>
        </p:spPr>
        <p:txBody>
          <a:bodyPr/>
          <a:lstStyle/>
          <a:p>
            <a:pPr algn="l"/>
            <a:fld id="{6849B742-A697-4A57-98B9-D299B4210E32}" type="slidenum">
              <a:rPr lang="ru-RU" sz="1400" smtClean="0">
                <a:solidFill>
                  <a:srgbClr val="CD5727"/>
                </a:solidFill>
                <a:latin typeface="+mj-lt"/>
              </a:rPr>
              <a:pPr algn="l"/>
              <a:t>27</a:t>
            </a:fld>
            <a:endParaRPr lang="ru-RU" sz="1400" dirty="0">
              <a:solidFill>
                <a:srgbClr val="CD5727"/>
              </a:solidFill>
              <a:latin typeface="+mj-lt"/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62012" y="269507"/>
            <a:ext cx="11290897" cy="741146"/>
          </a:xfrm>
        </p:spPr>
        <p:txBody>
          <a:bodyPr>
            <a:normAutofit fontScale="90000"/>
          </a:bodyPr>
          <a:lstStyle/>
          <a:p>
            <a:pPr marL="355600"/>
            <a:r>
              <a:rPr lang="ru-RU" sz="3200" b="1" dirty="0">
                <a:solidFill>
                  <a:srgbClr val="6E2866"/>
                </a:solidFill>
              </a:rPr>
              <a:t>Риск ничтожности условий КС о компенсации недополученных доходов</a:t>
            </a:r>
            <a:endParaRPr lang="ru-RU" sz="32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462011" y="1224592"/>
            <a:ext cx="11511815" cy="490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>
              <a:spcBef>
                <a:spcPts val="600"/>
              </a:spcBef>
              <a:spcAft>
                <a:spcPts val="600"/>
              </a:spcAft>
            </a:pPr>
            <a:r>
              <a:rPr lang="ru-RU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Несмотря на приведенные рекомендации, существует</a:t>
            </a:r>
            <a:r>
              <a:rPr lang="ru-RU" sz="2000" b="1" dirty="0">
                <a:solidFill>
                  <a:srgbClr val="CD5727"/>
                </a:solidFill>
                <a:latin typeface="+mj-lt"/>
              </a:rPr>
              <a:t> риск признания недействительными положений КС (конкурсной документации)  </a:t>
            </a:r>
            <a:r>
              <a:rPr lang="ru-RU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о компенсации недополученного объема валовой выручки, поскольку данный механизм тарифным законодательством не предусмотрен:</a:t>
            </a:r>
          </a:p>
          <a:p>
            <a:pPr marL="723900" indent="-3683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В деле </a:t>
            </a:r>
            <a:r>
              <a:rPr lang="ru-RU" sz="1600" b="1" dirty="0">
                <a:solidFill>
                  <a:srgbClr val="CD5727"/>
                </a:solidFill>
                <a:latin typeface="+mj-lt"/>
              </a:rPr>
              <a:t>№ А76-31705/2016 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суд признал правомерным решение УФАС о наличии в действиях Министерства нарушений положений 115-ФЗ при включении в конкурсную документацию условий о компенсации концедентом затраты и недополученных доходов концессионера, образованных вследствие предоставления льгот для отдельных категорий потребителей; снижения уровня загрузки объекта ТКО ниже минимального уровня, определенного конкурсной документацией.</a:t>
            </a:r>
          </a:p>
          <a:p>
            <a:pPr marL="723900" indent="-3683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В деле </a:t>
            </a:r>
            <a:r>
              <a:rPr lang="ru-RU" sz="1600" b="1" dirty="0">
                <a:solidFill>
                  <a:srgbClr val="CD5727"/>
                </a:solidFill>
                <a:latin typeface="+mj-lt"/>
              </a:rPr>
              <a:t>№</a:t>
            </a:r>
            <a:r>
              <a:rPr lang="en-US" sz="1600" b="1" dirty="0">
                <a:solidFill>
                  <a:srgbClr val="CD5727"/>
                </a:solidFill>
                <a:latin typeface="+mj-lt"/>
              </a:rPr>
              <a:t> </a:t>
            </a:r>
            <a:r>
              <a:rPr lang="ru-RU" sz="1600" b="1" dirty="0">
                <a:solidFill>
                  <a:srgbClr val="CD5727"/>
                </a:solidFill>
                <a:latin typeface="+mj-lt"/>
              </a:rPr>
              <a:t>А64-1993/2019 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суд признал ничтожными положения КС, содержащие обязанность концедента компенсировать ежегодно в денежном выражении концессионеру снижение запланированной годовой валовой выручки вследствие снижения объема реализации или утвержденного тарифа на тепловую энергию ниже зафиксированного в КС размера тарифа. </a:t>
            </a:r>
          </a:p>
          <a:p>
            <a:pPr marL="723900" indent="-3683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В деле </a:t>
            </a:r>
            <a:r>
              <a:rPr lang="ru-RU" sz="1600" b="1" dirty="0">
                <a:solidFill>
                  <a:srgbClr val="CD5727"/>
                </a:solidFill>
                <a:latin typeface="+mj-lt"/>
              </a:rPr>
              <a:t>№ А60-32637/2020 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Верховный Суд РФ указал, что «недополученные доходы от регулируемой деятельности не могут быть отнесены к убыткам, поскольку они являются последствием предпринимательского риска и не должны перекладываться на другую сторону соглашения, а их возмещение может быть осуществлено путем предоставления субсидий или осуществления бюджетных инвестиций в форме капитальных вложений в объекты соглашений.</a:t>
            </a:r>
            <a:endParaRPr lang="ru-RU" sz="2000" i="1" dirty="0">
              <a:solidFill>
                <a:schemeClr val="bg2">
                  <a:lumMod val="25000"/>
                </a:schemeClr>
              </a:solidFill>
              <a:latin typeface="+mj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916394" y="1099728"/>
            <a:ext cx="2662646" cy="5502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97A1FB4-0091-4B8B-BBD9-200CC16E7C1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7205" y="6196865"/>
            <a:ext cx="1835705" cy="29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5836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DC2BD00B-2A4B-4054-B1B5-72B191851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8658" y="6159226"/>
            <a:ext cx="2743200" cy="365125"/>
          </a:xfrm>
        </p:spPr>
        <p:txBody>
          <a:bodyPr/>
          <a:lstStyle/>
          <a:p>
            <a:pPr algn="l"/>
            <a:fld id="{6849B742-A697-4A57-98B9-D299B4210E32}" type="slidenum">
              <a:rPr lang="ru-RU" sz="1400" smtClean="0">
                <a:solidFill>
                  <a:srgbClr val="CD5727"/>
                </a:solidFill>
                <a:latin typeface="+mj-lt"/>
              </a:rPr>
              <a:pPr algn="l"/>
              <a:t>28</a:t>
            </a:fld>
            <a:endParaRPr lang="ru-RU" sz="1400" dirty="0">
              <a:solidFill>
                <a:srgbClr val="CD5727"/>
              </a:solidFill>
              <a:latin typeface="+mj-lt"/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62012" y="269507"/>
            <a:ext cx="11290897" cy="741146"/>
          </a:xfrm>
        </p:spPr>
        <p:txBody>
          <a:bodyPr>
            <a:normAutofit/>
          </a:bodyPr>
          <a:lstStyle/>
          <a:p>
            <a:pPr marL="355600"/>
            <a:r>
              <a:rPr lang="ru-RU" sz="2900" b="1" dirty="0">
                <a:solidFill>
                  <a:srgbClr val="6E2866"/>
                </a:solidFill>
              </a:rPr>
              <a:t>Иные риски, связанные с компенсацией недополученного ОВВ</a:t>
            </a:r>
            <a:endParaRPr lang="ru-RU" sz="29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828955" y="1129058"/>
            <a:ext cx="11001677" cy="1750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000" b="1" dirty="0">
                <a:solidFill>
                  <a:srgbClr val="CD5727"/>
                </a:solidFill>
                <a:latin typeface="+mj-lt"/>
              </a:rPr>
              <a:t>Помимо этого при попытке получения компенсации недополученного ОВВ концессионер может столкнуться со следующими рисками:</a:t>
            </a:r>
          </a:p>
          <a:p>
            <a:pPr marL="342900" indent="-3429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При взыскании компенсации в связи с наступлением особого обстоятельства – риски, связанные с отсутствием устоявшейся практики получения компенсации дополнительных расходов по особым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обстоятельствам</a:t>
            </a:r>
            <a:endParaRPr lang="ru-RU" dirty="0">
              <a:solidFill>
                <a:schemeClr val="bg2">
                  <a:lumMod val="25000"/>
                </a:schemeClr>
              </a:solidFill>
              <a:latin typeface="+mj-lt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97A1FB4-0091-4B8B-BBD9-200CC16E7C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7205" y="6196865"/>
            <a:ext cx="1835705" cy="29601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984633" y="955630"/>
            <a:ext cx="2662646" cy="55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2124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DC2BD00B-2A4B-4054-B1B5-72B191851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8658" y="6159226"/>
            <a:ext cx="2743200" cy="365125"/>
          </a:xfrm>
        </p:spPr>
        <p:txBody>
          <a:bodyPr/>
          <a:lstStyle/>
          <a:p>
            <a:pPr algn="l"/>
            <a:fld id="{6849B742-A697-4A57-98B9-D299B4210E32}" type="slidenum">
              <a:rPr lang="ru-RU" sz="1400" smtClean="0">
                <a:solidFill>
                  <a:srgbClr val="CD5727"/>
                </a:solidFill>
                <a:latin typeface="+mj-lt"/>
              </a:rPr>
              <a:pPr algn="l"/>
              <a:t>29</a:t>
            </a:fld>
            <a:endParaRPr lang="ru-RU" sz="1400" dirty="0">
              <a:solidFill>
                <a:srgbClr val="CD5727"/>
              </a:solidFill>
              <a:latin typeface="+mj-lt"/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62012" y="269507"/>
            <a:ext cx="11290897" cy="741146"/>
          </a:xfrm>
        </p:spPr>
        <p:txBody>
          <a:bodyPr>
            <a:normAutofit/>
          </a:bodyPr>
          <a:lstStyle/>
          <a:p>
            <a:pPr marL="355600"/>
            <a:r>
              <a:rPr lang="ru-RU" sz="2900" b="1" dirty="0">
                <a:solidFill>
                  <a:srgbClr val="6E2866"/>
                </a:solidFill>
              </a:rPr>
              <a:t>Иные риски, связанные с компенсацией недополученного ОВВ</a:t>
            </a:r>
            <a:endParaRPr lang="ru-RU" sz="29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828955" y="1129058"/>
            <a:ext cx="11001677" cy="2497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000" b="1" dirty="0">
                <a:solidFill>
                  <a:srgbClr val="CD5727"/>
                </a:solidFill>
                <a:latin typeface="+mj-lt"/>
              </a:rPr>
              <a:t>Помимо этого при попытке получения компенсации недополученного ОВВ концессионер может столкнуться со следующими рисками:</a:t>
            </a:r>
          </a:p>
          <a:p>
            <a:pPr marL="342900" indent="-3429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При взыскании компенсации в связи с наступлением особого обстоятельства – риски, связанные с отсутствием устоявшейся практики получения компенсации дополнительных расходов по особым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обстоятельствам</a:t>
            </a:r>
            <a:endParaRPr lang="ru-RU" dirty="0">
              <a:solidFill>
                <a:schemeClr val="bg2">
                  <a:lumMod val="25000"/>
                </a:schemeClr>
              </a:solidFill>
              <a:latin typeface="+mj-lt"/>
            </a:endParaRPr>
          </a:p>
          <a:p>
            <a:pPr marL="342900" indent="-3429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При структурировании и последующем взыскании компенсации как части платы концедента (МГД) – риски, связанные бюджетированием обязательств концедента по выплате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МГД</a:t>
            </a:r>
            <a:endParaRPr lang="ru-RU" dirty="0">
              <a:solidFill>
                <a:schemeClr val="bg2">
                  <a:lumMod val="25000"/>
                </a:schemeClr>
              </a:solidFill>
              <a:latin typeface="+mj-lt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97A1FB4-0091-4B8B-BBD9-200CC16E7C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7205" y="6196865"/>
            <a:ext cx="1835705" cy="29601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984633" y="955630"/>
            <a:ext cx="2662646" cy="55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9281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497A1FB4-0091-4B8B-BBD9-200CC16E7C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7205" y="6196865"/>
            <a:ext cx="1835705" cy="296010"/>
          </a:xfrm>
          <a:prstGeom prst="rect">
            <a:avLst/>
          </a:prstGeom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DC2BD00B-2A4B-4054-B1B5-72B191851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8658" y="6159226"/>
            <a:ext cx="2743200" cy="365125"/>
          </a:xfrm>
        </p:spPr>
        <p:txBody>
          <a:bodyPr/>
          <a:lstStyle/>
          <a:p>
            <a:pPr algn="l"/>
            <a:fld id="{6849B742-A697-4A57-98B9-D299B4210E32}" type="slidenum">
              <a:rPr lang="ru-RU" sz="1400" smtClean="0">
                <a:solidFill>
                  <a:srgbClr val="CD5727"/>
                </a:solidFill>
              </a:rPr>
              <a:pPr algn="l"/>
              <a:t>3</a:t>
            </a:fld>
            <a:endParaRPr lang="ru-RU" sz="1400" dirty="0">
              <a:solidFill>
                <a:srgbClr val="CD5727"/>
              </a:solidFill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726096" y="-161657"/>
            <a:ext cx="10763558" cy="1460500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6E2866"/>
                </a:solidFill>
              </a:rPr>
              <a:t>Структура источников возмещения инвестиций концессионера </a:t>
            </a:r>
            <a:r>
              <a:rPr lang="ru-RU" sz="3200" b="1" dirty="0" smtClean="0">
                <a:solidFill>
                  <a:srgbClr val="6E2866"/>
                </a:solidFill>
              </a:rPr>
              <a:t>в </a:t>
            </a:r>
            <a:r>
              <a:rPr lang="ru-RU" sz="3200" b="1" dirty="0">
                <a:solidFill>
                  <a:srgbClr val="6E2866"/>
                </a:solidFill>
              </a:rPr>
              <a:t>проектах ТКО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97A1FB4-0091-4B8B-BBD9-200CC16E7C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7205" y="6196865"/>
            <a:ext cx="1835705" cy="29601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807212" y="1032861"/>
            <a:ext cx="2662646" cy="5502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07212" y="1410276"/>
            <a:ext cx="10945698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ru-RU" sz="22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Т</a:t>
            </a:r>
            <a:r>
              <a:rPr lang="ru-RU" sz="22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арифная </a:t>
            </a:r>
            <a:r>
              <a:rPr lang="ru-RU" sz="22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выручка: амортизация, нормативная </a:t>
            </a:r>
            <a:r>
              <a:rPr lang="ru-RU" sz="22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прибыль</a:t>
            </a:r>
            <a:endParaRPr lang="ru-RU" sz="2200" dirty="0">
              <a:solidFill>
                <a:schemeClr val="bg2">
                  <a:lumMod val="25000"/>
                </a:schemeClr>
              </a:solidFill>
              <a:latin typeface="+mj-lt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ru-RU" sz="22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Ф</a:t>
            </a:r>
            <a:r>
              <a:rPr lang="ru-RU" sz="22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инансовое </a:t>
            </a:r>
            <a:r>
              <a:rPr lang="ru-RU" sz="22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участие концедента по концессионному </a:t>
            </a:r>
            <a:r>
              <a:rPr lang="ru-RU" sz="22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соглашению: </a:t>
            </a:r>
          </a:p>
          <a:p>
            <a:pPr marL="723900" lvl="1" indent="-368300">
              <a:spcBef>
                <a:spcPts val="600"/>
              </a:spcBef>
              <a:spcAft>
                <a:spcPts val="600"/>
              </a:spcAft>
              <a:buBlip>
                <a:blip r:embed="rId4"/>
              </a:buBlip>
            </a:pPr>
            <a:r>
              <a:rPr lang="ru-RU" sz="22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капитальный грант</a:t>
            </a:r>
          </a:p>
          <a:p>
            <a:pPr marL="723900" lvl="1" indent="-368300">
              <a:spcBef>
                <a:spcPts val="600"/>
              </a:spcBef>
              <a:spcAft>
                <a:spcPts val="600"/>
              </a:spcAft>
              <a:buBlip>
                <a:blip r:embed="rId4"/>
              </a:buBlip>
            </a:pPr>
            <a:r>
              <a:rPr lang="ru-RU" sz="22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плата </a:t>
            </a:r>
            <a:r>
              <a:rPr lang="ru-RU" sz="2200" dirty="0" err="1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концедента</a:t>
            </a:r>
            <a:endParaRPr lang="ru-RU" sz="2200" dirty="0" smtClean="0">
              <a:solidFill>
                <a:schemeClr val="bg2">
                  <a:lumMod val="25000"/>
                </a:schemeClr>
              </a:solidFill>
              <a:latin typeface="+mj-lt"/>
            </a:endParaRPr>
          </a:p>
          <a:p>
            <a:pPr marL="723900" lvl="1" indent="-368300">
              <a:spcBef>
                <a:spcPts val="600"/>
              </a:spcBef>
              <a:spcAft>
                <a:spcPts val="600"/>
              </a:spcAft>
              <a:buBlip>
                <a:blip r:embed="rId4"/>
              </a:buBlip>
            </a:pPr>
            <a:r>
              <a:rPr lang="ru-RU" sz="22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возмещение </a:t>
            </a:r>
            <a:r>
              <a:rPr lang="ru-RU" sz="22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недополученных доходов </a:t>
            </a:r>
            <a:r>
              <a:rPr lang="ru-RU" sz="22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(МГД) </a:t>
            </a:r>
            <a:r>
              <a:rPr lang="ru-RU" sz="2200" b="1" dirty="0" smtClean="0">
                <a:solidFill>
                  <a:srgbClr val="ED8D00"/>
                </a:solidFill>
                <a:latin typeface="+mj-lt"/>
              </a:rPr>
              <a:t>(?)</a:t>
            </a:r>
            <a:endParaRPr lang="ru-RU" sz="2200" b="1" dirty="0">
              <a:solidFill>
                <a:srgbClr val="ED8D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997185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DC2BD00B-2A4B-4054-B1B5-72B191851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8658" y="6159226"/>
            <a:ext cx="2743200" cy="365125"/>
          </a:xfrm>
        </p:spPr>
        <p:txBody>
          <a:bodyPr/>
          <a:lstStyle/>
          <a:p>
            <a:pPr algn="l"/>
            <a:fld id="{6849B742-A697-4A57-98B9-D299B4210E32}" type="slidenum">
              <a:rPr lang="ru-RU" sz="1400" smtClean="0">
                <a:solidFill>
                  <a:srgbClr val="CD5727"/>
                </a:solidFill>
                <a:latin typeface="+mj-lt"/>
              </a:rPr>
              <a:pPr algn="l"/>
              <a:t>30</a:t>
            </a:fld>
            <a:endParaRPr lang="ru-RU" sz="1400" dirty="0">
              <a:solidFill>
                <a:srgbClr val="CD5727"/>
              </a:solidFill>
              <a:latin typeface="+mj-lt"/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62012" y="269507"/>
            <a:ext cx="11290897" cy="741146"/>
          </a:xfrm>
        </p:spPr>
        <p:txBody>
          <a:bodyPr>
            <a:normAutofit/>
          </a:bodyPr>
          <a:lstStyle/>
          <a:p>
            <a:pPr marL="355600"/>
            <a:r>
              <a:rPr lang="ru-RU" sz="2900" b="1" dirty="0">
                <a:solidFill>
                  <a:srgbClr val="6E2866"/>
                </a:solidFill>
              </a:rPr>
              <a:t>Иные риски, связанные с компенсацией недополученного ОВВ</a:t>
            </a:r>
            <a:endParaRPr lang="ru-RU" sz="29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828955" y="1129058"/>
            <a:ext cx="11001677" cy="4594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000" b="1" dirty="0">
                <a:solidFill>
                  <a:srgbClr val="CD5727"/>
                </a:solidFill>
                <a:latin typeface="+mj-lt"/>
              </a:rPr>
              <a:t>Помимо этого при попытке получения компенсации недополученного ОВВ концессионер может столкнуться со следующими рисками:</a:t>
            </a:r>
          </a:p>
          <a:p>
            <a:pPr marL="342900" indent="-3429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При взыскании компенсации в связи с наступлением особого обстоятельства – риски, связанные с отсутствием устоявшейся практики получения компенсации дополнительных расходов по особым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обстоятельствам</a:t>
            </a:r>
            <a:endParaRPr lang="ru-RU" dirty="0">
              <a:solidFill>
                <a:schemeClr val="bg2">
                  <a:lumMod val="25000"/>
                </a:schemeClr>
              </a:solidFill>
              <a:latin typeface="+mj-lt"/>
            </a:endParaRPr>
          </a:p>
          <a:p>
            <a:pPr marL="342900" indent="-3429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При структурировании и последующем взыскании компенсации как части платы концедента (МГД) – риски, связанные бюджетированием обязательств концедента по выплате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МГД</a:t>
            </a:r>
            <a:endParaRPr lang="ru-RU" dirty="0">
              <a:solidFill>
                <a:schemeClr val="bg2">
                  <a:lumMod val="25000"/>
                </a:schemeClr>
              </a:solidFill>
              <a:latin typeface="+mj-lt"/>
            </a:endParaRPr>
          </a:p>
          <a:p>
            <a:pPr marL="342900" indent="-3429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Риски, связанные с компенсацией недополученного ОВВ как недополученных доходов в связи с тем, что:</a:t>
            </a:r>
          </a:p>
          <a:p>
            <a:pPr marL="742950" lvl="1" indent="-38735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Тарифным законодательством предусмотрено покрытие за счет тарифа всех экономически обоснованных расходов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концессионера</a:t>
            </a:r>
            <a:endParaRPr lang="ru-RU" dirty="0">
              <a:solidFill>
                <a:schemeClr val="bg2">
                  <a:lumMod val="25000"/>
                </a:schemeClr>
              </a:solidFill>
              <a:latin typeface="+mj-lt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742950" lvl="1" indent="-38735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Тарифным законодательством при установлении НВВ предусмотрено ограничение нормативной прибыли (Ключевая ставка ЦБ РФ + 4 процента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)</a:t>
            </a:r>
            <a:endParaRPr lang="ru-RU" sz="2000" i="1" dirty="0">
              <a:solidFill>
                <a:schemeClr val="bg2">
                  <a:lumMod val="25000"/>
                </a:schemeClr>
              </a:solidFill>
              <a:latin typeface="+mj-lt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97A1FB4-0091-4B8B-BBD9-200CC16E7C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7205" y="6196865"/>
            <a:ext cx="1835705" cy="29601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984633" y="955630"/>
            <a:ext cx="2662646" cy="55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4243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497A1FB4-0091-4B8B-BBD9-200CC16E7C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7205" y="6196865"/>
            <a:ext cx="1835705" cy="296010"/>
          </a:xfrm>
          <a:prstGeom prst="rect">
            <a:avLst/>
          </a:prstGeom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DC2BD00B-2A4B-4054-B1B5-72B191851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8658" y="6159226"/>
            <a:ext cx="2743200" cy="365125"/>
          </a:xfrm>
        </p:spPr>
        <p:txBody>
          <a:bodyPr/>
          <a:lstStyle/>
          <a:p>
            <a:pPr algn="l"/>
            <a:fld id="{6849B742-A697-4A57-98B9-D299B4210E32}" type="slidenum">
              <a:rPr lang="ru-RU" sz="1400" smtClean="0">
                <a:solidFill>
                  <a:srgbClr val="CD5727"/>
                </a:solidFill>
                <a:latin typeface="+mj-lt"/>
              </a:rPr>
              <a:pPr algn="l"/>
              <a:t>31</a:t>
            </a:fld>
            <a:endParaRPr lang="ru-RU" sz="1400" dirty="0">
              <a:solidFill>
                <a:srgbClr val="CD5727"/>
              </a:solidFill>
              <a:latin typeface="+mj-lt"/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691513" y="-177396"/>
            <a:ext cx="11166810" cy="1460500"/>
          </a:xfrm>
        </p:spPr>
        <p:txBody>
          <a:bodyPr>
            <a:normAutofit/>
          </a:bodyPr>
          <a:lstStyle/>
          <a:p>
            <a:r>
              <a:rPr lang="ru-RU" sz="2900" b="1" dirty="0">
                <a:solidFill>
                  <a:srgbClr val="6E2866"/>
                </a:solidFill>
              </a:rPr>
              <a:t>Риски, связанные с последствиями возмещения недополученных доходов </a:t>
            </a:r>
            <a:endParaRPr lang="ru-RU" sz="29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691513" y="1297900"/>
            <a:ext cx="1081021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400"/>
              </a:spcBef>
            </a:pPr>
            <a:r>
              <a:rPr lang="ru-RU" sz="2400" b="1" dirty="0">
                <a:solidFill>
                  <a:srgbClr val="CD5727"/>
                </a:solidFill>
                <a:latin typeface="+mj-lt"/>
              </a:rPr>
              <a:t>В случае выплаты компенсации концессионеру недополученных доходов в связи с неполучением ОВВ могут возникнуть следующие риски: </a:t>
            </a:r>
          </a:p>
          <a:p>
            <a:pPr marL="342900" indent="-342900">
              <a:spcBef>
                <a:spcPts val="2400"/>
              </a:spcBef>
              <a:buBlip>
                <a:blip r:embed="rId3"/>
              </a:buBlip>
            </a:pPr>
            <a:endParaRPr lang="ru-RU" sz="2400" dirty="0">
              <a:solidFill>
                <a:schemeClr val="bg2">
                  <a:lumMod val="25000"/>
                </a:schemeClr>
              </a:solidFill>
              <a:latin typeface="+mj-lt"/>
            </a:endParaRPr>
          </a:p>
          <a:p>
            <a:pPr>
              <a:spcBef>
                <a:spcPts val="2400"/>
              </a:spcBef>
            </a:pPr>
            <a:endParaRPr lang="ru-RU" sz="2000" i="1" dirty="0">
              <a:solidFill>
                <a:schemeClr val="bg2">
                  <a:lumMod val="25000"/>
                </a:schemeClr>
              </a:solidFill>
              <a:latin typeface="+mj-lt"/>
            </a:endParaRPr>
          </a:p>
        </p:txBody>
      </p:sp>
      <p:sp>
        <p:nvSpPr>
          <p:cNvPr id="6" name="Прямоугольник: скругленные углы 9">
            <a:extLst>
              <a:ext uri="{FF2B5EF4-FFF2-40B4-BE49-F238E27FC236}">
                <a16:creationId xmlns:a16="http://schemas.microsoft.com/office/drawing/2014/main" id="{960F48B5-848A-49AF-B827-C68E610B73D4}"/>
              </a:ext>
            </a:extLst>
          </p:cNvPr>
          <p:cNvSpPr/>
          <p:nvPr/>
        </p:nvSpPr>
        <p:spPr>
          <a:xfrm>
            <a:off x="3619098" y="2237025"/>
            <a:ext cx="5187905" cy="1579725"/>
          </a:xfrm>
          <a:prstGeom prst="round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774332" y="2350530"/>
            <a:ext cx="4823017" cy="1277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Риск учета тарифным органом данных поступлений в следующем периоде регулирования как доходов от регулируемой деятельности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960F48B5-848A-49AF-B827-C68E610B73D4}"/>
              </a:ext>
            </a:extLst>
          </p:cNvPr>
          <p:cNvSpPr/>
          <p:nvPr/>
        </p:nvSpPr>
        <p:spPr>
          <a:xfrm>
            <a:off x="3619096" y="4325048"/>
            <a:ext cx="5187905" cy="1513916"/>
          </a:xfrm>
          <a:prstGeom prst="round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845314" y="4478748"/>
            <a:ext cx="4735468" cy="1277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u="sng" dirty="0">
                <a:solidFill>
                  <a:schemeClr val="bg2">
                    <a:lumMod val="2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Риск снижения тарифа в следующем периоде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в связи с наличием дополнительных поступлений в предыдущем периоде регулирования </a:t>
            </a:r>
          </a:p>
        </p:txBody>
      </p:sp>
      <p:cxnSp>
        <p:nvCxnSpPr>
          <p:cNvPr id="12" name="Прямая со стрелкой 11"/>
          <p:cNvCxnSpPr>
            <a:stCxn id="6" idx="2"/>
          </p:cNvCxnSpPr>
          <p:nvPr/>
        </p:nvCxnSpPr>
        <p:spPr>
          <a:xfrm flipH="1">
            <a:off x="6213049" y="3816750"/>
            <a:ext cx="2" cy="473564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49449" y="1063655"/>
            <a:ext cx="2662646" cy="55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797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DC2BD00B-2A4B-4054-B1B5-72B191851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8658" y="6159226"/>
            <a:ext cx="2743200" cy="365125"/>
          </a:xfrm>
        </p:spPr>
        <p:txBody>
          <a:bodyPr/>
          <a:lstStyle/>
          <a:p>
            <a:pPr algn="l"/>
            <a:fld id="{6849B742-A697-4A57-98B9-D299B4210E32}" type="slidenum">
              <a:rPr lang="ru-RU" sz="1400" smtClean="0">
                <a:solidFill>
                  <a:srgbClr val="CD5727"/>
                </a:solidFill>
                <a:latin typeface="+mj-lt"/>
              </a:rPr>
              <a:pPr algn="l"/>
              <a:t>32</a:t>
            </a:fld>
            <a:endParaRPr lang="ru-RU" sz="1400" dirty="0">
              <a:solidFill>
                <a:srgbClr val="CD5727"/>
              </a:solidFill>
              <a:latin typeface="+mj-lt"/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62012" y="269507"/>
            <a:ext cx="11290897" cy="741146"/>
          </a:xfrm>
        </p:spPr>
        <p:txBody>
          <a:bodyPr>
            <a:normAutofit/>
          </a:bodyPr>
          <a:lstStyle/>
          <a:p>
            <a:pPr marL="355600"/>
            <a:r>
              <a:rPr lang="ru-RU" sz="2900" b="1" dirty="0">
                <a:solidFill>
                  <a:srgbClr val="6E2866"/>
                </a:solidFill>
              </a:rPr>
              <a:t>Право собственности на отходы для целей реализации ВМР (1)</a:t>
            </a:r>
            <a:endParaRPr lang="ru-RU" sz="29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828955" y="1129058"/>
            <a:ext cx="1100167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400" b="1" dirty="0">
                <a:solidFill>
                  <a:srgbClr val="CD5727"/>
                </a:solidFill>
                <a:latin typeface="+mj-lt"/>
              </a:rPr>
              <a:t>Риски: </a:t>
            </a:r>
            <a:endParaRPr lang="ru-RU" sz="2400" dirty="0">
              <a:solidFill>
                <a:srgbClr val="CD5727"/>
              </a:solidFill>
              <a:latin typeface="+mj-lt"/>
            </a:endParaRPr>
          </a:p>
          <a:p>
            <a:pPr marL="355600" lvl="0" indent="-355600"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ru-RU" sz="2000" dirty="0">
                <a:latin typeface="+mj-lt"/>
              </a:rPr>
              <a:t>невозможности реализации ВМР без права собственности на </a:t>
            </a:r>
            <a:r>
              <a:rPr lang="ru-RU" sz="2000" dirty="0" smtClean="0">
                <a:latin typeface="+mj-lt"/>
              </a:rPr>
              <a:t>отходы</a:t>
            </a:r>
            <a:endParaRPr lang="ru-RU" sz="2000" dirty="0">
              <a:latin typeface="+mj-lt"/>
            </a:endParaRPr>
          </a:p>
          <a:p>
            <a:pPr marL="355600" lvl="0" indent="-355600"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ru-RU" sz="2000" dirty="0">
                <a:latin typeface="+mj-lt"/>
              </a:rPr>
              <a:t>взыскания выручки, полученной от реализации ВМР, как неосновательного обогащения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97A1FB4-0091-4B8B-BBD9-200CC16E7C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7205" y="6196865"/>
            <a:ext cx="1835705" cy="29601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984633" y="955630"/>
            <a:ext cx="2662646" cy="55023"/>
          </a:xfrm>
          <a:prstGeom prst="rect">
            <a:avLst/>
          </a:prstGeom>
        </p:spPr>
      </p:pic>
      <p:sp>
        <p:nvSpPr>
          <p:cNvPr id="9" name="Прямоугольник: скругленные углы 9">
            <a:extLst>
              <a:ext uri="{FF2B5EF4-FFF2-40B4-BE49-F238E27FC236}">
                <a16:creationId xmlns:a16="http://schemas.microsoft.com/office/drawing/2014/main" id="{960F48B5-848A-49AF-B827-C68E610B73D4}"/>
              </a:ext>
            </a:extLst>
          </p:cNvPr>
          <p:cNvSpPr/>
          <p:nvPr/>
        </p:nvSpPr>
        <p:spPr>
          <a:xfrm>
            <a:off x="2071691" y="2938779"/>
            <a:ext cx="8270543" cy="2397496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000" b="1" dirty="0">
                <a:solidFill>
                  <a:srgbClr val="CD5727"/>
                </a:solidFill>
                <a:latin typeface="+mj-lt"/>
              </a:rPr>
              <a:t>Вторичные ресурсы 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– отходы, которые или части которых могут быть повторно использованы для производства товаров, выполнения работ, оказания услуг или получения энергии и которые получены в результате раздельного накопления, сбора или обработки отходов либо образованы в процессе производства.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i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(Закон об отходах производства и потребления в редакции 268-ФЗ)</a:t>
            </a:r>
            <a:endParaRPr lang="ru-RU" dirty="0">
              <a:solidFill>
                <a:schemeClr val="bg2">
                  <a:lumMod val="2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69981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DC2BD00B-2A4B-4054-B1B5-72B191851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8658" y="6159226"/>
            <a:ext cx="2743200" cy="365125"/>
          </a:xfrm>
        </p:spPr>
        <p:txBody>
          <a:bodyPr/>
          <a:lstStyle/>
          <a:p>
            <a:pPr algn="l"/>
            <a:fld id="{6849B742-A697-4A57-98B9-D299B4210E32}" type="slidenum">
              <a:rPr lang="ru-RU" sz="1400" smtClean="0">
                <a:solidFill>
                  <a:srgbClr val="CD5727"/>
                </a:solidFill>
                <a:latin typeface="+mj-lt"/>
              </a:rPr>
              <a:pPr algn="l"/>
              <a:t>33</a:t>
            </a:fld>
            <a:endParaRPr lang="ru-RU" sz="1400" dirty="0">
              <a:solidFill>
                <a:srgbClr val="CD5727"/>
              </a:solidFill>
              <a:latin typeface="+mj-lt"/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62012" y="269507"/>
            <a:ext cx="11290897" cy="741146"/>
          </a:xfrm>
        </p:spPr>
        <p:txBody>
          <a:bodyPr>
            <a:normAutofit/>
          </a:bodyPr>
          <a:lstStyle/>
          <a:p>
            <a:pPr marL="355600"/>
            <a:r>
              <a:rPr lang="ru-RU" sz="2900" b="1" dirty="0">
                <a:solidFill>
                  <a:srgbClr val="6E2866"/>
                </a:solidFill>
              </a:rPr>
              <a:t>Право собственности на отходы для целей реализации ВМР (2)</a:t>
            </a:r>
            <a:endParaRPr lang="ru-RU" sz="29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97A1FB4-0091-4B8B-BBD9-200CC16E7C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7205" y="6196865"/>
            <a:ext cx="1835705" cy="29601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984633" y="955630"/>
            <a:ext cx="2662646" cy="55023"/>
          </a:xfrm>
          <a:prstGeom prst="rect">
            <a:avLst/>
          </a:prstGeom>
        </p:spPr>
      </p:pic>
      <p:sp>
        <p:nvSpPr>
          <p:cNvPr id="8" name="Прямоугольник: скругленные углы 9">
            <a:extLst>
              <a:ext uri="{FF2B5EF4-FFF2-40B4-BE49-F238E27FC236}">
                <a16:creationId xmlns:a16="http://schemas.microsoft.com/office/drawing/2014/main" id="{960F48B5-848A-49AF-B827-C68E610B73D4}"/>
              </a:ext>
            </a:extLst>
          </p:cNvPr>
          <p:cNvSpPr/>
          <p:nvPr/>
        </p:nvSpPr>
        <p:spPr>
          <a:xfrm>
            <a:off x="4437797" y="2115797"/>
            <a:ext cx="3398293" cy="713253"/>
          </a:xfrm>
          <a:prstGeom prst="roundRect">
            <a:avLst/>
          </a:prstGeom>
          <a:noFill/>
          <a:ln w="19050">
            <a:solidFill>
              <a:schemeClr val="bg1">
                <a:lumMod val="6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799233" y="2330275"/>
            <a:ext cx="4616453" cy="307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600"/>
              </a:lnSpc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Региональный оператор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960F48B5-848A-49AF-B827-C68E610B73D4}"/>
              </a:ext>
            </a:extLst>
          </p:cNvPr>
          <p:cNvSpPr/>
          <p:nvPr/>
        </p:nvSpPr>
        <p:spPr>
          <a:xfrm>
            <a:off x="1189630" y="3429805"/>
            <a:ext cx="3398293" cy="1138068"/>
          </a:xfrm>
          <a:prstGeom prst="roundRect">
            <a:avLst/>
          </a:prstGeom>
          <a:noFill/>
          <a:ln w="19050">
            <a:solidFill>
              <a:schemeClr val="bg1">
                <a:lumMod val="6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339755" y="3613538"/>
            <a:ext cx="30980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Собственники ТКО (физические и юридические лица)</a:t>
            </a:r>
          </a:p>
        </p:txBody>
      </p:sp>
      <p:sp>
        <p:nvSpPr>
          <p:cNvPr id="12" name="Прямоугольник: скругленные углы 9">
            <a:extLst>
              <a:ext uri="{FF2B5EF4-FFF2-40B4-BE49-F238E27FC236}">
                <a16:creationId xmlns:a16="http://schemas.microsoft.com/office/drawing/2014/main" id="{960F48B5-848A-49AF-B827-C68E610B73D4}"/>
              </a:ext>
            </a:extLst>
          </p:cNvPr>
          <p:cNvSpPr/>
          <p:nvPr/>
        </p:nvSpPr>
        <p:spPr>
          <a:xfrm>
            <a:off x="7488936" y="3429805"/>
            <a:ext cx="3187937" cy="1138068"/>
          </a:xfrm>
          <a:prstGeom prst="roundRect">
            <a:avLst/>
          </a:prstGeom>
          <a:noFill/>
          <a:ln w="19050">
            <a:solidFill>
              <a:schemeClr val="bg1">
                <a:lumMod val="6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774678" y="3932105"/>
            <a:ext cx="4616453" cy="307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600"/>
              </a:lnSpc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Оператор АМСК</a:t>
            </a:r>
          </a:p>
        </p:txBody>
      </p:sp>
      <p:cxnSp>
        <p:nvCxnSpPr>
          <p:cNvPr id="14" name="Прямая со стрелкой 13"/>
          <p:cNvCxnSpPr>
            <a:stCxn id="10" idx="0"/>
            <a:endCxn id="8" idx="1"/>
          </p:cNvCxnSpPr>
          <p:nvPr/>
        </p:nvCxnSpPr>
        <p:spPr>
          <a:xfrm flipV="1">
            <a:off x="2888777" y="2472424"/>
            <a:ext cx="1549020" cy="95738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8" idx="3"/>
            <a:endCxn id="12" idx="0"/>
          </p:cNvCxnSpPr>
          <p:nvPr/>
        </p:nvCxnSpPr>
        <p:spPr>
          <a:xfrm>
            <a:off x="7836090" y="2472424"/>
            <a:ext cx="1246815" cy="95738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10" idx="3"/>
            <a:endCxn id="12" idx="1"/>
          </p:cNvCxnSpPr>
          <p:nvPr/>
        </p:nvCxnSpPr>
        <p:spPr>
          <a:xfrm>
            <a:off x="4587923" y="3998839"/>
            <a:ext cx="2901013" cy="0"/>
          </a:xfrm>
          <a:prstGeom prst="straightConnector1">
            <a:avLst/>
          </a:prstGeom>
          <a:ln w="28575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77258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DC2BD00B-2A4B-4054-B1B5-72B191851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8658" y="6159226"/>
            <a:ext cx="2743200" cy="365125"/>
          </a:xfrm>
        </p:spPr>
        <p:txBody>
          <a:bodyPr/>
          <a:lstStyle/>
          <a:p>
            <a:pPr algn="l"/>
            <a:fld id="{6849B742-A697-4A57-98B9-D299B4210E32}" type="slidenum">
              <a:rPr lang="ru-RU" sz="1400" smtClean="0">
                <a:solidFill>
                  <a:srgbClr val="CD5727"/>
                </a:solidFill>
                <a:latin typeface="+mj-lt"/>
              </a:rPr>
              <a:pPr algn="l"/>
              <a:t>34</a:t>
            </a:fld>
            <a:endParaRPr lang="ru-RU" sz="1400" dirty="0">
              <a:solidFill>
                <a:srgbClr val="CD5727"/>
              </a:solidFill>
              <a:latin typeface="+mj-lt"/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62012" y="269507"/>
            <a:ext cx="11290897" cy="741146"/>
          </a:xfrm>
        </p:spPr>
        <p:txBody>
          <a:bodyPr>
            <a:normAutofit/>
          </a:bodyPr>
          <a:lstStyle/>
          <a:p>
            <a:pPr marL="355600"/>
            <a:r>
              <a:rPr lang="ru-RU" sz="2900" b="1" dirty="0">
                <a:solidFill>
                  <a:srgbClr val="6E2866"/>
                </a:solidFill>
              </a:rPr>
              <a:t>Право собственности на отходы для целей реализации ВМР (3)</a:t>
            </a:r>
            <a:endParaRPr lang="ru-RU" sz="29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751232" y="1224592"/>
            <a:ext cx="11001677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000" b="1" dirty="0">
                <a:solidFill>
                  <a:srgbClr val="CD5727"/>
                </a:solidFill>
                <a:latin typeface="+mj-lt"/>
              </a:rPr>
              <a:t>Регулирование: </a:t>
            </a:r>
          </a:p>
          <a:p>
            <a:pPr marL="457200" lvl="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ru-RU" sz="2000" dirty="0">
                <a:latin typeface="+mj-lt"/>
              </a:rPr>
              <a:t>В федеральном законодательстве вопрос однозначно не урегулирован </a:t>
            </a:r>
          </a:p>
          <a:p>
            <a:pPr marL="457200" lvl="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ru-RU" sz="2000" dirty="0">
                <a:latin typeface="+mj-lt"/>
              </a:rPr>
              <a:t>Вопросы установления права собственности на отходы так же, как и вопросы определения стороны, ответственной за исполнение обязанностей в области обращения с отходами, возложенных на образователя отходов действующим природоохранным законодательством, </a:t>
            </a:r>
            <a:r>
              <a:rPr lang="ru-RU" sz="2000" b="1" dirty="0">
                <a:solidFill>
                  <a:srgbClr val="CD5727"/>
                </a:solidFill>
                <a:latin typeface="+mj-lt"/>
              </a:rPr>
              <a:t>регулируются хозяйствующими субъектами</a:t>
            </a:r>
            <a:r>
              <a:rPr lang="ru-RU" sz="2000" dirty="0">
                <a:solidFill>
                  <a:srgbClr val="CD5727"/>
                </a:solidFill>
                <a:latin typeface="+mj-lt"/>
              </a:rPr>
              <a:t> 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в рамках </a:t>
            </a:r>
            <a:r>
              <a:rPr lang="ru-RU" sz="2000" b="1" dirty="0">
                <a:solidFill>
                  <a:srgbClr val="CD5727"/>
                </a:solidFill>
                <a:latin typeface="+mj-lt"/>
              </a:rPr>
              <a:t>договорных </a:t>
            </a:r>
            <a:r>
              <a:rPr lang="ru-RU" sz="2000" b="1" dirty="0" smtClean="0">
                <a:solidFill>
                  <a:srgbClr val="CD5727"/>
                </a:solidFill>
                <a:latin typeface="+mj-lt"/>
              </a:rPr>
              <a:t>отношений</a:t>
            </a:r>
            <a:endParaRPr lang="ru-RU" sz="2000" dirty="0">
              <a:solidFill>
                <a:srgbClr val="CD5727"/>
              </a:solidFill>
              <a:latin typeface="+mj-lt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i="1" dirty="0">
                <a:latin typeface="+mj-lt"/>
              </a:rPr>
              <a:t>(Письмо Минприроды России от 09.07.2020 № 25-47/17005)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ru-RU" dirty="0">
              <a:latin typeface="+mj-lt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97A1FB4-0091-4B8B-BBD9-200CC16E7C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7205" y="6196865"/>
            <a:ext cx="1835705" cy="29601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984633" y="955630"/>
            <a:ext cx="2662646" cy="5502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8573" y="1435994"/>
            <a:ext cx="352848" cy="689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8719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DC2BD00B-2A4B-4054-B1B5-72B191851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8658" y="6159226"/>
            <a:ext cx="2743200" cy="365125"/>
          </a:xfrm>
        </p:spPr>
        <p:txBody>
          <a:bodyPr/>
          <a:lstStyle/>
          <a:p>
            <a:pPr algn="l"/>
            <a:fld id="{6849B742-A697-4A57-98B9-D299B4210E32}" type="slidenum">
              <a:rPr lang="ru-RU" sz="1400" smtClean="0">
                <a:solidFill>
                  <a:srgbClr val="CD5727"/>
                </a:solidFill>
                <a:latin typeface="+mj-lt"/>
              </a:rPr>
              <a:pPr algn="l"/>
              <a:t>35</a:t>
            </a:fld>
            <a:endParaRPr lang="ru-RU" sz="1400" dirty="0">
              <a:solidFill>
                <a:srgbClr val="CD5727"/>
              </a:solidFill>
              <a:latin typeface="+mj-lt"/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62012" y="269507"/>
            <a:ext cx="11290897" cy="741146"/>
          </a:xfrm>
        </p:spPr>
        <p:txBody>
          <a:bodyPr>
            <a:normAutofit/>
          </a:bodyPr>
          <a:lstStyle/>
          <a:p>
            <a:pPr marL="355600"/>
            <a:r>
              <a:rPr lang="ru-RU" sz="2900" b="1" dirty="0">
                <a:solidFill>
                  <a:srgbClr val="6E2866"/>
                </a:solidFill>
              </a:rPr>
              <a:t>Право собственности на отходы для целей реализации ВМР (4)</a:t>
            </a:r>
            <a:endParaRPr lang="ru-RU" sz="29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751232" y="1224592"/>
            <a:ext cx="11001677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000" b="1" dirty="0">
                <a:solidFill>
                  <a:srgbClr val="CD5727"/>
                </a:solidFill>
                <a:latin typeface="+mj-lt"/>
              </a:rPr>
              <a:t>В судебной практике вопрос передачи права собственности на отходы решается </a:t>
            </a:r>
            <a:r>
              <a:rPr lang="ru-RU" sz="2000" b="1" dirty="0" smtClean="0">
                <a:solidFill>
                  <a:srgbClr val="CD5727"/>
                </a:solidFill>
                <a:latin typeface="+mj-lt"/>
              </a:rPr>
              <a:t>неоднозначно</a:t>
            </a:r>
            <a:r>
              <a:rPr lang="ru-RU" sz="2000" b="1" dirty="0">
                <a:solidFill>
                  <a:srgbClr val="CD5727"/>
                </a:solidFill>
                <a:latin typeface="+mj-lt"/>
              </a:rPr>
              <a:t>:</a:t>
            </a:r>
            <a:endParaRPr lang="ru-RU" sz="2000" dirty="0">
              <a:solidFill>
                <a:srgbClr val="CD5727"/>
              </a:solidFill>
              <a:latin typeface="+mj-lt"/>
            </a:endParaRPr>
          </a:p>
          <a:p>
            <a:pPr marL="457200" lvl="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Практика ВС РФ по вопросу внесения платы за негативное воздействие на окружающую среду – например, дело № А79-4567/2013, дело № 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А31-5740/2013</a:t>
            </a:r>
            <a:endParaRPr lang="ru-RU" sz="2000" dirty="0">
              <a:solidFill>
                <a:schemeClr val="bg2">
                  <a:lumMod val="25000"/>
                </a:schemeClr>
              </a:solidFill>
              <a:latin typeface="+mj-lt"/>
            </a:endParaRPr>
          </a:p>
          <a:p>
            <a:pPr marL="457200" lvl="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В делах № А07-13387/2019, № А07-13387/2019 , № А31-541/2018  суды приходили к выводу, что </a:t>
            </a:r>
            <a:r>
              <a:rPr lang="ru-RU" sz="2000" b="1" dirty="0">
                <a:solidFill>
                  <a:srgbClr val="CD5727"/>
                </a:solidFill>
                <a:latin typeface="+mj-lt"/>
              </a:rPr>
              <a:t>право собственности на отходы</a:t>
            </a:r>
            <a:r>
              <a:rPr lang="ru-RU" sz="2000" dirty="0">
                <a:solidFill>
                  <a:srgbClr val="CD5727"/>
                </a:solidFill>
                <a:latin typeface="+mj-lt"/>
              </a:rPr>
              <a:t> 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от регионального оператора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 </a:t>
            </a:r>
            <a:r>
              <a:rPr lang="ru-RU" sz="2000" b="1" dirty="0">
                <a:solidFill>
                  <a:srgbClr val="CD5727"/>
                </a:solidFill>
                <a:latin typeface="+mj-lt"/>
              </a:rPr>
              <a:t>к оператору не переходит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, однако во всех делах суды делали такой вывод в связи с необходимостью освобождения оператора от расходов, которые по смыслу отраслевого регулирования лежат на региональном 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операторе</a:t>
            </a:r>
            <a:endParaRPr lang="ru-RU" sz="2000" dirty="0">
              <a:solidFill>
                <a:schemeClr val="bg2">
                  <a:lumMod val="25000"/>
                </a:schemeClr>
              </a:solidFill>
              <a:latin typeface="+mj-lt"/>
            </a:endParaRPr>
          </a:p>
          <a:p>
            <a:pPr marL="457200" lvl="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В делах № А66-7335/2014, № А48-8865/2019, № А71-17803/2021; № №А12-13154/2018 суды косвенно подтвердили возможность установления в договорах условия о приобретения оператором права собственности на 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ТКО</a:t>
            </a:r>
            <a:endParaRPr lang="ru-RU" sz="2000" dirty="0">
              <a:solidFill>
                <a:schemeClr val="bg2">
                  <a:lumMod val="25000"/>
                </a:schemeClr>
              </a:solidFill>
              <a:latin typeface="+mj-lt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97A1FB4-0091-4B8B-BBD9-200CC16E7C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7205" y="6196865"/>
            <a:ext cx="1835705" cy="29601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984633" y="955630"/>
            <a:ext cx="2662646" cy="55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14478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DC2BD00B-2A4B-4054-B1B5-72B191851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8658" y="6159226"/>
            <a:ext cx="2743200" cy="365125"/>
          </a:xfrm>
        </p:spPr>
        <p:txBody>
          <a:bodyPr/>
          <a:lstStyle/>
          <a:p>
            <a:pPr algn="l"/>
            <a:fld id="{6849B742-A697-4A57-98B9-D299B4210E32}" type="slidenum">
              <a:rPr lang="ru-RU" sz="1400" smtClean="0">
                <a:solidFill>
                  <a:srgbClr val="CD5727"/>
                </a:solidFill>
                <a:latin typeface="+mj-lt"/>
              </a:rPr>
              <a:pPr algn="l"/>
              <a:t>36</a:t>
            </a:fld>
            <a:endParaRPr lang="ru-RU" sz="1400" dirty="0">
              <a:solidFill>
                <a:srgbClr val="CD5727"/>
              </a:solidFill>
              <a:latin typeface="+mj-lt"/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62012" y="269507"/>
            <a:ext cx="11290897" cy="741146"/>
          </a:xfrm>
        </p:spPr>
        <p:txBody>
          <a:bodyPr>
            <a:normAutofit/>
          </a:bodyPr>
          <a:lstStyle/>
          <a:p>
            <a:pPr marL="355600"/>
            <a:r>
              <a:rPr lang="ru-RU" sz="2900" b="1" dirty="0">
                <a:solidFill>
                  <a:srgbClr val="6E2866"/>
                </a:solidFill>
              </a:rPr>
              <a:t>Право собственности на отходы для целей реализации ВМР (5)</a:t>
            </a:r>
            <a:endParaRPr lang="ru-RU" sz="29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751232" y="1224592"/>
            <a:ext cx="11001677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200" b="1" dirty="0">
                <a:solidFill>
                  <a:srgbClr val="CD5727"/>
                </a:solidFill>
                <a:latin typeface="+mj-lt"/>
              </a:rPr>
              <a:t>Рекомендации по снижению рисков, связанных с переходом права собственности на отходы: </a:t>
            </a:r>
            <a:endParaRPr lang="ru-RU" sz="2200" dirty="0">
              <a:solidFill>
                <a:srgbClr val="CD5727"/>
              </a:solidFill>
              <a:latin typeface="+mj-lt"/>
            </a:endParaRPr>
          </a:p>
          <a:p>
            <a:pPr marL="355600" lvl="0" indent="-355600"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В концессионном соглашении: закрепление презумпции о наличии у концессионера права собственности на 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ВМР 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и особого обстоятельства, связанного с нарушением этого 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условия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ru-RU" sz="2000" dirty="0">
              <a:solidFill>
                <a:schemeClr val="bg2">
                  <a:lumMod val="25000"/>
                </a:schemeClr>
              </a:solidFill>
              <a:latin typeface="+mj-lt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97A1FB4-0091-4B8B-BBD9-200CC16E7C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7205" y="6196865"/>
            <a:ext cx="1835705" cy="29601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984633" y="955630"/>
            <a:ext cx="2662646" cy="55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20624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DC2BD00B-2A4B-4054-B1B5-72B191851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8658" y="6159226"/>
            <a:ext cx="2743200" cy="365125"/>
          </a:xfrm>
        </p:spPr>
        <p:txBody>
          <a:bodyPr/>
          <a:lstStyle/>
          <a:p>
            <a:pPr algn="l"/>
            <a:fld id="{6849B742-A697-4A57-98B9-D299B4210E32}" type="slidenum">
              <a:rPr lang="ru-RU" sz="1400" smtClean="0">
                <a:solidFill>
                  <a:srgbClr val="CD5727"/>
                </a:solidFill>
                <a:latin typeface="+mj-lt"/>
              </a:rPr>
              <a:pPr algn="l"/>
              <a:t>37</a:t>
            </a:fld>
            <a:endParaRPr lang="ru-RU" sz="1400" dirty="0">
              <a:solidFill>
                <a:srgbClr val="CD5727"/>
              </a:solidFill>
              <a:latin typeface="+mj-lt"/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62012" y="269507"/>
            <a:ext cx="11290897" cy="741146"/>
          </a:xfrm>
        </p:spPr>
        <p:txBody>
          <a:bodyPr>
            <a:normAutofit/>
          </a:bodyPr>
          <a:lstStyle/>
          <a:p>
            <a:pPr marL="355600"/>
            <a:r>
              <a:rPr lang="ru-RU" sz="2900" b="1" dirty="0">
                <a:solidFill>
                  <a:srgbClr val="6E2866"/>
                </a:solidFill>
              </a:rPr>
              <a:t>Право собственности на отходы для целей реализации ВМР (5)</a:t>
            </a:r>
            <a:endParaRPr lang="ru-RU" sz="29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751232" y="1224592"/>
            <a:ext cx="11001677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200" b="1" dirty="0">
                <a:solidFill>
                  <a:srgbClr val="CD5727"/>
                </a:solidFill>
                <a:latin typeface="+mj-lt"/>
              </a:rPr>
              <a:t>Рекомендации по снижению рисков, связанных с переходом права собственности на отходы: </a:t>
            </a:r>
            <a:endParaRPr lang="ru-RU" sz="2200" dirty="0">
              <a:solidFill>
                <a:srgbClr val="CD5727"/>
              </a:solidFill>
              <a:latin typeface="+mj-lt"/>
            </a:endParaRPr>
          </a:p>
          <a:p>
            <a:pPr marL="355600" lvl="0" indent="-355600"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В концессионном соглашении: закрепление презумпции о наличии у концессионера права собственности на 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ВМР 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и особого обстоятельства, связанного с нарушением этого 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условия </a:t>
            </a:r>
          </a:p>
          <a:p>
            <a:pPr marL="355600" lvl="0" indent="-355600"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В 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соглашении между субъектом РФ и региональным оператором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ru-RU" sz="2000" dirty="0">
              <a:solidFill>
                <a:schemeClr val="bg2">
                  <a:lumMod val="25000"/>
                </a:schemeClr>
              </a:solidFill>
              <a:latin typeface="+mj-lt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97A1FB4-0091-4B8B-BBD9-200CC16E7C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7205" y="6196865"/>
            <a:ext cx="1835705" cy="29601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984633" y="955630"/>
            <a:ext cx="2662646" cy="55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67214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DC2BD00B-2A4B-4054-B1B5-72B191851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8658" y="6159226"/>
            <a:ext cx="2743200" cy="365125"/>
          </a:xfrm>
        </p:spPr>
        <p:txBody>
          <a:bodyPr/>
          <a:lstStyle/>
          <a:p>
            <a:pPr algn="l"/>
            <a:fld id="{6849B742-A697-4A57-98B9-D299B4210E32}" type="slidenum">
              <a:rPr lang="ru-RU" sz="1400" smtClean="0">
                <a:solidFill>
                  <a:srgbClr val="CD5727"/>
                </a:solidFill>
                <a:latin typeface="+mj-lt"/>
              </a:rPr>
              <a:pPr algn="l"/>
              <a:t>38</a:t>
            </a:fld>
            <a:endParaRPr lang="ru-RU" sz="1400" dirty="0">
              <a:solidFill>
                <a:srgbClr val="CD5727"/>
              </a:solidFill>
              <a:latin typeface="+mj-lt"/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62012" y="269507"/>
            <a:ext cx="11290897" cy="741146"/>
          </a:xfrm>
        </p:spPr>
        <p:txBody>
          <a:bodyPr>
            <a:normAutofit/>
          </a:bodyPr>
          <a:lstStyle/>
          <a:p>
            <a:pPr marL="355600"/>
            <a:r>
              <a:rPr lang="ru-RU" sz="2900" b="1" dirty="0">
                <a:solidFill>
                  <a:srgbClr val="6E2866"/>
                </a:solidFill>
              </a:rPr>
              <a:t>Право собственности на отходы для целей реализации ВМР (5)</a:t>
            </a:r>
            <a:endParaRPr lang="ru-RU" sz="29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751232" y="1224592"/>
            <a:ext cx="11001677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200" b="1" dirty="0">
                <a:solidFill>
                  <a:srgbClr val="CD5727"/>
                </a:solidFill>
                <a:latin typeface="+mj-lt"/>
              </a:rPr>
              <a:t>Рекомендации по снижению рисков, связанных с переходом права собственности на отходы: </a:t>
            </a:r>
            <a:endParaRPr lang="ru-RU" sz="2200" dirty="0">
              <a:solidFill>
                <a:srgbClr val="CD5727"/>
              </a:solidFill>
              <a:latin typeface="+mj-lt"/>
            </a:endParaRPr>
          </a:p>
          <a:p>
            <a:pPr marL="355600" lvl="0" indent="-355600"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В концессионном соглашении: закрепление презумпции о наличии у концессионера права собственности на 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ВМР 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и особого обстоятельства, связанного с нарушением этого 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условия </a:t>
            </a:r>
          </a:p>
          <a:p>
            <a:pPr marL="355600" lvl="0" indent="-355600"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В 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соглашении между субъектом РФ и региональным оператором </a:t>
            </a:r>
          </a:p>
          <a:p>
            <a:pPr marL="355600" lvl="0" indent="-355600"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В договоре по обращению с ТКО, заключаемом региональным оператором с собственниками 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ТКО</a:t>
            </a:r>
            <a:endParaRPr lang="ru-RU" sz="2000" dirty="0">
              <a:solidFill>
                <a:schemeClr val="bg2">
                  <a:lumMod val="25000"/>
                </a:schemeClr>
              </a:solidFill>
              <a:latin typeface="+mj-lt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97A1FB4-0091-4B8B-BBD9-200CC16E7C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7205" y="6196865"/>
            <a:ext cx="1835705" cy="29601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984633" y="955630"/>
            <a:ext cx="2662646" cy="55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23201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DC2BD00B-2A4B-4054-B1B5-72B191851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8658" y="6159226"/>
            <a:ext cx="2743200" cy="365125"/>
          </a:xfrm>
        </p:spPr>
        <p:txBody>
          <a:bodyPr/>
          <a:lstStyle/>
          <a:p>
            <a:pPr algn="l"/>
            <a:fld id="{6849B742-A697-4A57-98B9-D299B4210E32}" type="slidenum">
              <a:rPr lang="ru-RU" sz="1400" smtClean="0">
                <a:solidFill>
                  <a:srgbClr val="CD5727"/>
                </a:solidFill>
                <a:latin typeface="+mj-lt"/>
              </a:rPr>
              <a:pPr algn="l"/>
              <a:t>39</a:t>
            </a:fld>
            <a:endParaRPr lang="ru-RU" sz="1400" dirty="0">
              <a:solidFill>
                <a:srgbClr val="CD5727"/>
              </a:solidFill>
              <a:latin typeface="+mj-lt"/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62012" y="269507"/>
            <a:ext cx="11290897" cy="741146"/>
          </a:xfrm>
        </p:spPr>
        <p:txBody>
          <a:bodyPr>
            <a:normAutofit/>
          </a:bodyPr>
          <a:lstStyle/>
          <a:p>
            <a:pPr marL="355600"/>
            <a:r>
              <a:rPr lang="ru-RU" sz="2900" b="1" dirty="0">
                <a:solidFill>
                  <a:srgbClr val="6E2866"/>
                </a:solidFill>
              </a:rPr>
              <a:t>Право собственности на отходы для целей реализации ВМР (5)</a:t>
            </a:r>
            <a:endParaRPr lang="ru-RU" sz="29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751232" y="1224592"/>
            <a:ext cx="11001677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200" b="1" dirty="0">
                <a:solidFill>
                  <a:srgbClr val="CD5727"/>
                </a:solidFill>
                <a:latin typeface="+mj-lt"/>
              </a:rPr>
              <a:t>Рекомендации по снижению рисков, связанных с переходом права собственности на отходы: </a:t>
            </a:r>
            <a:endParaRPr lang="ru-RU" sz="2200" dirty="0">
              <a:solidFill>
                <a:srgbClr val="CD5727"/>
              </a:solidFill>
              <a:latin typeface="+mj-lt"/>
            </a:endParaRPr>
          </a:p>
          <a:p>
            <a:pPr marL="355600" lvl="0" indent="-355600"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В концессионном соглашении: закрепление презумпции о наличии у концессионера права собственности на 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ВМР 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и особого обстоятельства, связанного с нарушением этого 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условия </a:t>
            </a:r>
          </a:p>
          <a:p>
            <a:pPr marL="355600" lvl="0" indent="-355600"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В 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соглашении между субъектом РФ и региональным оператором </a:t>
            </a:r>
          </a:p>
          <a:p>
            <a:pPr marL="355600" lvl="0" indent="-355600"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В договоре по обращению с ТКО, заключаемом региональным оператором с собственниками ТКО</a:t>
            </a:r>
          </a:p>
          <a:p>
            <a:pPr marL="355600" lvl="0" indent="-355600"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В договоре на обработку ТКО между региональным оператором и оператором (концессионером)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ru-RU" sz="2000" dirty="0">
              <a:solidFill>
                <a:schemeClr val="bg2">
                  <a:lumMod val="25000"/>
                </a:schemeClr>
              </a:solidFill>
              <a:latin typeface="+mj-lt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97A1FB4-0091-4B8B-BBD9-200CC16E7C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7205" y="6196865"/>
            <a:ext cx="1835705" cy="29601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984633" y="955630"/>
            <a:ext cx="2662646" cy="5502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348075" y="4757944"/>
            <a:ext cx="1023345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000" b="1" dirty="0">
                <a:solidFill>
                  <a:srgbClr val="CD5727"/>
                </a:solidFill>
                <a:latin typeface="+mj-lt"/>
              </a:rPr>
              <a:t>Необходимо закрепление на законодательном уровне возможности перехода права собственности на </a:t>
            </a:r>
            <a:r>
              <a:rPr lang="ru-RU" sz="2000" b="1" dirty="0" smtClean="0">
                <a:solidFill>
                  <a:srgbClr val="CD5727"/>
                </a:solidFill>
                <a:latin typeface="+mj-lt"/>
              </a:rPr>
              <a:t>ВМР </a:t>
            </a:r>
            <a:r>
              <a:rPr lang="ru-RU" sz="2000" b="1" dirty="0">
                <a:solidFill>
                  <a:srgbClr val="CD5727"/>
                </a:solidFill>
                <a:latin typeface="+mj-lt"/>
              </a:rPr>
              <a:t>к оператору по </a:t>
            </a:r>
            <a:r>
              <a:rPr lang="ru-RU" sz="2000" b="1" dirty="0" smtClean="0">
                <a:solidFill>
                  <a:srgbClr val="CD5727"/>
                </a:solidFill>
                <a:latin typeface="+mj-lt"/>
              </a:rPr>
              <a:t>обработке </a:t>
            </a:r>
            <a:endParaRPr lang="ru-RU" sz="2000" dirty="0">
              <a:solidFill>
                <a:srgbClr val="CD5727"/>
              </a:solidFill>
              <a:latin typeface="+mj-lt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51" y="4750127"/>
            <a:ext cx="352848" cy="689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1785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497A1FB4-0091-4B8B-BBD9-200CC16E7C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7205" y="6196865"/>
            <a:ext cx="1835705" cy="296010"/>
          </a:xfrm>
          <a:prstGeom prst="rect">
            <a:avLst/>
          </a:prstGeom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DC2BD00B-2A4B-4054-B1B5-72B191851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8658" y="6159226"/>
            <a:ext cx="2743200" cy="365125"/>
          </a:xfrm>
        </p:spPr>
        <p:txBody>
          <a:bodyPr/>
          <a:lstStyle/>
          <a:p>
            <a:pPr algn="l"/>
            <a:fld id="{6849B742-A697-4A57-98B9-D299B4210E32}" type="slidenum">
              <a:rPr lang="ru-RU" sz="1400" smtClean="0">
                <a:solidFill>
                  <a:srgbClr val="CD5727"/>
                </a:solidFill>
              </a:rPr>
              <a:pPr algn="l"/>
              <a:t>4</a:t>
            </a:fld>
            <a:endParaRPr lang="ru-RU" sz="1400" dirty="0">
              <a:solidFill>
                <a:srgbClr val="CD5727"/>
              </a:solidFill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726096" y="-161657"/>
            <a:ext cx="10763558" cy="1460500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6E2866"/>
                </a:solidFill>
              </a:rPr>
              <a:t>Структура источников возмещения инвестиций концессионера </a:t>
            </a:r>
            <a:r>
              <a:rPr lang="ru-RU" sz="3200" b="1" dirty="0" smtClean="0">
                <a:solidFill>
                  <a:srgbClr val="6E2866"/>
                </a:solidFill>
              </a:rPr>
              <a:t>в </a:t>
            </a:r>
            <a:r>
              <a:rPr lang="ru-RU" sz="3200" b="1" dirty="0">
                <a:solidFill>
                  <a:srgbClr val="6E2866"/>
                </a:solidFill>
              </a:rPr>
              <a:t>проектах ТКО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97A1FB4-0091-4B8B-BBD9-200CC16E7C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7205" y="6196865"/>
            <a:ext cx="1835705" cy="29601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807212" y="1032861"/>
            <a:ext cx="2662646" cy="5502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07212" y="1410276"/>
            <a:ext cx="10945698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ru-RU" sz="22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Т</a:t>
            </a:r>
            <a:r>
              <a:rPr lang="ru-RU" sz="22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арифная </a:t>
            </a:r>
            <a:r>
              <a:rPr lang="ru-RU" sz="22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выручка: амортизация, нормативная </a:t>
            </a:r>
            <a:r>
              <a:rPr lang="ru-RU" sz="22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прибыль</a:t>
            </a:r>
            <a:endParaRPr lang="ru-RU" sz="2200" dirty="0">
              <a:solidFill>
                <a:schemeClr val="bg2">
                  <a:lumMod val="25000"/>
                </a:schemeClr>
              </a:solidFill>
              <a:latin typeface="+mj-lt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ru-RU" sz="22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Финансовое участие </a:t>
            </a:r>
            <a:r>
              <a:rPr lang="ru-RU" sz="2200" dirty="0" err="1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концедента</a:t>
            </a:r>
            <a:r>
              <a:rPr lang="ru-RU" sz="22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 по концессионному соглашению:</a:t>
            </a:r>
            <a:endParaRPr lang="ru-RU" sz="2200" dirty="0">
              <a:solidFill>
                <a:schemeClr val="bg2">
                  <a:lumMod val="25000"/>
                </a:schemeClr>
              </a:solidFill>
              <a:latin typeface="+mj-lt"/>
            </a:endParaRPr>
          </a:p>
          <a:p>
            <a:pPr marL="723900" lvl="1" indent="-368300">
              <a:spcBef>
                <a:spcPts val="600"/>
              </a:spcBef>
              <a:spcAft>
                <a:spcPts val="600"/>
              </a:spcAft>
              <a:buBlip>
                <a:blip r:embed="rId4"/>
              </a:buBlip>
              <a:tabLst>
                <a:tab pos="982663" algn="l"/>
              </a:tabLst>
            </a:pPr>
            <a:r>
              <a:rPr lang="ru-RU" sz="22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плата </a:t>
            </a:r>
            <a:r>
              <a:rPr lang="ru-RU" sz="2200" dirty="0" err="1">
                <a:solidFill>
                  <a:schemeClr val="bg2">
                    <a:lumMod val="25000"/>
                  </a:schemeClr>
                </a:solidFill>
                <a:latin typeface="+mj-lt"/>
              </a:rPr>
              <a:t>концедента</a:t>
            </a:r>
            <a:endParaRPr lang="ru-RU" sz="2200" dirty="0">
              <a:solidFill>
                <a:schemeClr val="bg2">
                  <a:lumMod val="25000"/>
                </a:schemeClr>
              </a:solidFill>
              <a:latin typeface="+mj-lt"/>
            </a:endParaRPr>
          </a:p>
          <a:p>
            <a:pPr marL="723900" lvl="1" indent="-368300">
              <a:spcBef>
                <a:spcPts val="600"/>
              </a:spcBef>
              <a:spcAft>
                <a:spcPts val="600"/>
              </a:spcAft>
              <a:buBlip>
                <a:blip r:embed="rId4"/>
              </a:buBlip>
              <a:tabLst>
                <a:tab pos="982663" algn="l"/>
              </a:tabLst>
            </a:pPr>
            <a:r>
              <a:rPr lang="ru-RU" sz="22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возмещение е участие концедента по концессионному </a:t>
            </a:r>
            <a:r>
              <a:rPr lang="ru-RU" sz="22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соглашению: </a:t>
            </a:r>
          </a:p>
          <a:p>
            <a:pPr marL="723900" lvl="1" indent="-368300">
              <a:spcBef>
                <a:spcPts val="600"/>
              </a:spcBef>
              <a:spcAft>
                <a:spcPts val="600"/>
              </a:spcAft>
              <a:buBlip>
                <a:blip r:embed="rId4"/>
              </a:buBlip>
              <a:tabLst>
                <a:tab pos="982663" algn="l"/>
              </a:tabLst>
            </a:pPr>
            <a:r>
              <a:rPr lang="ru-RU" sz="22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недополученных </a:t>
            </a:r>
            <a:r>
              <a:rPr lang="ru-RU" sz="22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доходов </a:t>
            </a:r>
            <a:r>
              <a:rPr lang="ru-RU" sz="22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(МГД) </a:t>
            </a:r>
            <a:r>
              <a:rPr lang="ru-RU" sz="2200" b="1" dirty="0" smtClean="0">
                <a:solidFill>
                  <a:srgbClr val="ED8D00"/>
                </a:solidFill>
                <a:latin typeface="+mj-lt"/>
              </a:rPr>
              <a:t>(?)</a:t>
            </a:r>
            <a:endParaRPr lang="ru-RU" sz="2200" b="1" dirty="0">
              <a:solidFill>
                <a:srgbClr val="ED8D00"/>
              </a:solidFill>
              <a:latin typeface="+mj-lt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ru-RU" sz="22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Д</a:t>
            </a:r>
            <a:r>
              <a:rPr lang="ru-RU" sz="22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оходы </a:t>
            </a:r>
            <a:r>
              <a:rPr lang="ru-RU" sz="22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от нерегулируемой </a:t>
            </a:r>
            <a:r>
              <a:rPr lang="ru-RU" sz="22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деятельности</a:t>
            </a:r>
            <a:endParaRPr lang="ru-RU" sz="2200" dirty="0">
              <a:solidFill>
                <a:schemeClr val="bg2">
                  <a:lumMod val="2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3771575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1"/>
          <p:cNvSpPr txBox="1">
            <a:spLocks/>
          </p:cNvSpPr>
          <p:nvPr/>
        </p:nvSpPr>
        <p:spPr>
          <a:xfrm>
            <a:off x="903515" y="2698750"/>
            <a:ext cx="10515600" cy="1460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800" b="1" dirty="0">
                <a:solidFill>
                  <a:srgbClr val="6E2866"/>
                </a:solidFill>
              </a:rPr>
              <a:t>ФИНАНСОВЫЕ АСПЕКТЫ СТРУКТУРИРОВАНИЯ ТАРИФНЫХ КОНЦЕССИЙ ТКО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DC2BD00B-2A4B-4054-B1B5-72B191851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8658" y="6159226"/>
            <a:ext cx="2743200" cy="365125"/>
          </a:xfrm>
        </p:spPr>
        <p:txBody>
          <a:bodyPr/>
          <a:lstStyle/>
          <a:p>
            <a:pPr algn="l"/>
            <a:fld id="{6849B742-A697-4A57-98B9-D299B4210E32}" type="slidenum">
              <a:rPr lang="ru-RU" sz="1400" smtClean="0">
                <a:solidFill>
                  <a:srgbClr val="CD5727"/>
                </a:solidFill>
                <a:latin typeface="+mj-lt"/>
              </a:rPr>
              <a:pPr algn="l"/>
              <a:t>40</a:t>
            </a:fld>
            <a:endParaRPr lang="ru-RU" sz="1400" dirty="0">
              <a:solidFill>
                <a:srgbClr val="CD5727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8227673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DC2BD00B-2A4B-4054-B1B5-72B191851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8658" y="6159226"/>
            <a:ext cx="2743200" cy="365125"/>
          </a:xfrm>
        </p:spPr>
        <p:txBody>
          <a:bodyPr/>
          <a:lstStyle/>
          <a:p>
            <a:pPr algn="l"/>
            <a:fld id="{6849B742-A697-4A57-98B9-D299B4210E32}" type="slidenum">
              <a:rPr lang="ru-RU" sz="1400" smtClean="0">
                <a:solidFill>
                  <a:srgbClr val="CD5727"/>
                </a:solidFill>
                <a:latin typeface="+mj-lt"/>
              </a:rPr>
              <a:pPr algn="l"/>
              <a:t>41</a:t>
            </a:fld>
            <a:endParaRPr lang="ru-RU" sz="1400" dirty="0">
              <a:solidFill>
                <a:srgbClr val="CD5727"/>
              </a:solidFill>
              <a:latin typeface="+mj-lt"/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584841" y="214484"/>
            <a:ext cx="11290897" cy="741146"/>
          </a:xfrm>
        </p:spPr>
        <p:txBody>
          <a:bodyPr>
            <a:normAutofit/>
          </a:bodyPr>
          <a:lstStyle/>
          <a:p>
            <a:pPr marL="355600"/>
            <a:r>
              <a:rPr lang="ru-RU" sz="2900" b="1" dirty="0" smtClean="0">
                <a:solidFill>
                  <a:srgbClr val="6E2866"/>
                </a:solidFill>
              </a:rPr>
              <a:t>Слияние «тарифной» и финансовой моделей</a:t>
            </a:r>
            <a:endParaRPr lang="ru-RU" sz="29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984633" y="1291839"/>
            <a:ext cx="1100167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lvl="0" indent="-3556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r>
              <a:rPr lang="ru-RU" sz="22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Корректный учет капитальных затрат в финансовой модели и инвестиционной программе</a:t>
            </a:r>
          </a:p>
          <a:p>
            <a:pPr marL="355600" lvl="0" indent="-3556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r>
              <a:rPr lang="ru-RU" sz="22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Корректный расчет инвестиционной части тарифа</a:t>
            </a:r>
          </a:p>
          <a:p>
            <a:pPr marL="355600" lvl="0" indent="-3556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r>
              <a:rPr lang="ru-RU" sz="22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Корректный расчет прогнозного уровня нормативной прибыли в составе тарифа</a:t>
            </a:r>
          </a:p>
          <a:p>
            <a:pPr marL="355600" lvl="0" indent="-3556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r>
              <a:rPr lang="ru-RU" sz="22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Корректный учет НДС при расчете тарифа и платы </a:t>
            </a:r>
            <a:r>
              <a:rPr lang="ru-RU" sz="2200" dirty="0" err="1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концедента</a:t>
            </a:r>
            <a:endParaRPr lang="ru-RU" sz="2200" dirty="0" smtClean="0">
              <a:solidFill>
                <a:schemeClr val="bg2">
                  <a:lumMod val="25000"/>
                </a:schemeClr>
              </a:solidFill>
              <a:latin typeface="+mj-lt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97A1FB4-0091-4B8B-BBD9-200CC16E7C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7205" y="6196865"/>
            <a:ext cx="1835705" cy="29601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984633" y="855439"/>
            <a:ext cx="2662646" cy="55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12842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DC2BD00B-2A4B-4054-B1B5-72B191851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8658" y="6159226"/>
            <a:ext cx="2743200" cy="365125"/>
          </a:xfrm>
        </p:spPr>
        <p:txBody>
          <a:bodyPr/>
          <a:lstStyle/>
          <a:p>
            <a:pPr algn="l"/>
            <a:fld id="{6849B742-A697-4A57-98B9-D299B4210E32}" type="slidenum">
              <a:rPr lang="ru-RU" sz="1400" smtClean="0">
                <a:solidFill>
                  <a:srgbClr val="CD5727"/>
                </a:solidFill>
                <a:latin typeface="+mj-lt"/>
              </a:rPr>
              <a:pPr algn="l"/>
              <a:t>42</a:t>
            </a:fld>
            <a:endParaRPr lang="ru-RU" sz="1400" dirty="0">
              <a:solidFill>
                <a:srgbClr val="CD5727"/>
              </a:solidFill>
              <a:latin typeface="+mj-lt"/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62012" y="269507"/>
            <a:ext cx="11290897" cy="741146"/>
          </a:xfrm>
        </p:spPr>
        <p:txBody>
          <a:bodyPr>
            <a:normAutofit fontScale="90000"/>
          </a:bodyPr>
          <a:lstStyle/>
          <a:p>
            <a:pPr indent="2730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ru-RU" sz="3200" b="1" dirty="0">
                <a:solidFill>
                  <a:srgbClr val="533055"/>
                </a:solidFill>
                <a:latin typeface="+mj-lt"/>
              </a:rPr>
              <a:t>Ключевые особенности привлечения заемного финансирования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751232" y="1303963"/>
            <a:ext cx="1100167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r>
              <a:rPr lang="ru-RU" sz="22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Расчет потребности в финансировании заемными средствами производится только от капитальных затрат, включаемых в ПСД и подтверждаемых экспертизой</a:t>
            </a:r>
          </a:p>
          <a:p>
            <a:pPr marL="342900" indent="-34290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r>
              <a:rPr lang="ru-RU" sz="22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Общий </a:t>
            </a:r>
            <a:r>
              <a:rPr lang="ru-RU" sz="22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порядок </a:t>
            </a:r>
            <a:r>
              <a:rPr lang="ru-RU" sz="22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привлечения и выборки </a:t>
            </a:r>
            <a:r>
              <a:rPr lang="ru-RU" sz="22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заемных </a:t>
            </a:r>
            <a:r>
              <a:rPr lang="ru-RU" sz="22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средств</a:t>
            </a:r>
            <a:endParaRPr lang="ru-RU" sz="2200" dirty="0">
              <a:solidFill>
                <a:schemeClr val="bg2">
                  <a:lumMod val="25000"/>
                </a:schemeClr>
              </a:solidFill>
              <a:latin typeface="+mj-lt"/>
            </a:endParaRPr>
          </a:p>
          <a:p>
            <a:pPr marL="342900" indent="-34290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r>
              <a:rPr lang="ru-RU" sz="22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Общий </a:t>
            </a:r>
            <a:r>
              <a:rPr lang="ru-RU" sz="22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порядок обслуживания заемных </a:t>
            </a:r>
            <a:r>
              <a:rPr lang="ru-RU" sz="22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средств</a:t>
            </a:r>
            <a:endParaRPr lang="ru-RU" sz="2200" dirty="0">
              <a:solidFill>
                <a:schemeClr val="bg2">
                  <a:lumMod val="25000"/>
                </a:schemeClr>
              </a:solidFill>
              <a:latin typeface="+mj-lt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97A1FB4-0091-4B8B-BBD9-200CC16E7C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7205" y="6196865"/>
            <a:ext cx="1835705" cy="29601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861803" y="942269"/>
            <a:ext cx="2662646" cy="55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76256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DC2BD00B-2A4B-4054-B1B5-72B191851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8658" y="6159226"/>
            <a:ext cx="2743200" cy="365125"/>
          </a:xfrm>
        </p:spPr>
        <p:txBody>
          <a:bodyPr/>
          <a:lstStyle/>
          <a:p>
            <a:pPr algn="l"/>
            <a:fld id="{6849B742-A697-4A57-98B9-D299B4210E32}" type="slidenum">
              <a:rPr lang="ru-RU" sz="1400" smtClean="0">
                <a:solidFill>
                  <a:srgbClr val="CD5727"/>
                </a:solidFill>
                <a:latin typeface="+mj-lt"/>
              </a:rPr>
              <a:pPr algn="l"/>
              <a:t>43</a:t>
            </a:fld>
            <a:endParaRPr lang="ru-RU" sz="1400" dirty="0">
              <a:solidFill>
                <a:srgbClr val="CD5727"/>
              </a:solidFill>
              <a:latin typeface="+mj-lt"/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843033" y="269507"/>
            <a:ext cx="11290897" cy="741146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ru-RU" sz="3200" b="1" dirty="0">
                <a:solidFill>
                  <a:srgbClr val="533055"/>
                </a:solidFill>
                <a:latin typeface="+mj-lt"/>
              </a:rPr>
              <a:t>Основные ковенанты финансирующих организаций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751232" y="1260514"/>
            <a:ext cx="11001677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7188" lvl="1" indent="-357188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r>
              <a:rPr lang="ru-RU" sz="22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Отсутствие 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(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минимализация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) влияния </a:t>
            </a:r>
            <a:r>
              <a:rPr lang="ru-RU" sz="22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коммерческих рисков 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проекта на обязательства концессионера перед кредиторами</a:t>
            </a:r>
          </a:p>
          <a:p>
            <a:pPr marL="357188" lvl="1" indent="-357188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Допустимый уровень коэффициента обслуживания долга </a:t>
            </a: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(</a:t>
            </a:r>
            <a:r>
              <a:rPr lang="en-US" sz="2200" i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DSCR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)</a:t>
            </a:r>
          </a:p>
          <a:p>
            <a:pPr marL="357188" lvl="1" indent="-357188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Наличие резервного </a:t>
            </a:r>
            <a:r>
              <a:rPr lang="ru-RU" sz="22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счета обслуживания долга (</a:t>
            </a:r>
            <a:r>
              <a:rPr lang="en-US" sz="2200" i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DSRA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)</a:t>
            </a:r>
          </a:p>
          <a:p>
            <a:pPr marL="357188" lvl="1" indent="-357188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 Принципы </a:t>
            </a:r>
            <a:r>
              <a:rPr lang="ru-RU" sz="22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субординации при 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погашении обязательств концессионера</a:t>
            </a:r>
            <a:endParaRPr lang="ru-RU" sz="2200" dirty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pPr marL="357188" lvl="1" indent="-357188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Стресс-тест и анализ чувствительности</a:t>
            </a:r>
            <a:endParaRPr lang="ru-RU" sz="2200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97A1FB4-0091-4B8B-BBD9-200CC16E7C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7205" y="6196865"/>
            <a:ext cx="1835705" cy="29601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946533" y="1053049"/>
            <a:ext cx="2662646" cy="55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0804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1675" y="247464"/>
            <a:ext cx="10515600" cy="598117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6E2866"/>
                </a:solidFill>
              </a:rPr>
              <a:t/>
            </a:r>
            <a:br>
              <a:rPr lang="ru-RU" sz="3200" b="1" dirty="0">
                <a:solidFill>
                  <a:srgbClr val="6E2866"/>
                </a:solidFill>
              </a:rPr>
            </a:br>
            <a:r>
              <a:rPr lang="ru-RU" sz="3200" b="1" dirty="0">
                <a:solidFill>
                  <a:srgbClr val="6E2866"/>
                </a:solidFill>
              </a:rPr>
              <a:t>Спасибо за внимание!</a:t>
            </a:r>
            <a:br>
              <a:rPr lang="ru-RU" sz="3200" b="1" dirty="0">
                <a:solidFill>
                  <a:srgbClr val="6E2866"/>
                </a:solidFill>
              </a:rPr>
            </a:br>
            <a:endParaRPr lang="ru-RU" sz="3200" dirty="0"/>
          </a:p>
        </p:txBody>
      </p:sp>
      <p:sp>
        <p:nvSpPr>
          <p:cNvPr id="10" name="Номер слайда 1">
            <a:extLst>
              <a:ext uri="{FF2B5EF4-FFF2-40B4-BE49-F238E27FC236}">
                <a16:creationId xmlns:a16="http://schemas.microsoft.com/office/drawing/2014/main" id="{DC2BD00B-2A4B-4054-B1B5-72B191851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8658" y="6159226"/>
            <a:ext cx="2743200" cy="365125"/>
          </a:xfrm>
        </p:spPr>
        <p:txBody>
          <a:bodyPr/>
          <a:lstStyle/>
          <a:p>
            <a:pPr algn="l"/>
            <a:fld id="{6849B742-A697-4A57-98B9-D299B4210E32}" type="slidenum">
              <a:rPr lang="ru-RU" sz="1400" smtClean="0">
                <a:solidFill>
                  <a:srgbClr val="CD5727"/>
                </a:solidFill>
                <a:latin typeface="+mj-lt"/>
              </a:rPr>
              <a:pPr algn="l"/>
              <a:t>44</a:t>
            </a:fld>
            <a:endParaRPr lang="ru-RU" sz="1400" dirty="0">
              <a:solidFill>
                <a:srgbClr val="CD5727"/>
              </a:solidFill>
              <a:latin typeface="+mj-lt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76492" y="1025001"/>
            <a:ext cx="2662646" cy="55023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5CDACDD-DB38-6573-B01B-CBD2885F40EB}"/>
              </a:ext>
            </a:extLst>
          </p:cNvPr>
          <p:cNvSpPr/>
          <p:nvPr/>
        </p:nvSpPr>
        <p:spPr>
          <a:xfrm>
            <a:off x="3121858" y="1392532"/>
            <a:ext cx="2961662" cy="3817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Денис </a:t>
            </a:r>
            <a:r>
              <a:rPr lang="ru-RU" sz="2400" b="1" dirty="0" err="1">
                <a:solidFill>
                  <a:schemeClr val="bg2">
                    <a:lumMod val="25000"/>
                  </a:schemeClr>
                </a:solidFill>
                <a:latin typeface="+mj-lt"/>
              </a:rPr>
              <a:t>Качкин</a:t>
            </a:r>
            <a:endParaRPr lang="ru-RU" sz="2400" b="1" dirty="0">
              <a:solidFill>
                <a:schemeClr val="bg2">
                  <a:lumMod val="25000"/>
                </a:schemeClr>
              </a:solidFill>
              <a:latin typeface="+mj-lt"/>
            </a:endParaRPr>
          </a:p>
          <a:p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Управляющий партнер, адвокат</a:t>
            </a:r>
          </a:p>
          <a:p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Руководитель практики </a:t>
            </a:r>
          </a:p>
          <a:p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по инфраструктуре и ГЧП </a:t>
            </a:r>
          </a:p>
          <a:p>
            <a:pPr>
              <a:lnSpc>
                <a:spcPts val="2000"/>
              </a:lnSpc>
            </a:pPr>
            <a:endParaRPr lang="ru-RU" sz="1600" dirty="0">
              <a:solidFill>
                <a:schemeClr val="bg2">
                  <a:lumMod val="25000"/>
                </a:schemeClr>
              </a:solidFill>
              <a:latin typeface="+mj-lt"/>
            </a:endParaRPr>
          </a:p>
          <a:p>
            <a:pPr>
              <a:lnSpc>
                <a:spcPts val="2000"/>
              </a:lnSpc>
            </a:pP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Заведующий базовой кафедрой </a:t>
            </a:r>
          </a:p>
          <a:p>
            <a:pPr>
              <a:lnSpc>
                <a:spcPts val="2000"/>
              </a:lnSpc>
            </a:pP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юридического факультета </a:t>
            </a:r>
          </a:p>
          <a:p>
            <a:pPr>
              <a:lnSpc>
                <a:spcPts val="2000"/>
              </a:lnSpc>
            </a:pP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НИУ ВШЭ — Санкт-Петербург</a:t>
            </a:r>
          </a:p>
          <a:p>
            <a:endParaRPr lang="ru-RU" sz="2200" dirty="0">
              <a:latin typeface="+mj-lt"/>
            </a:endParaRPr>
          </a:p>
          <a:p>
            <a:r>
              <a:rPr lang="en-US" sz="1600" b="1" dirty="0">
                <a:latin typeface="+mj-lt"/>
                <a:hlinkClick r:id="rId3"/>
              </a:rPr>
              <a:t>dk@kachkin.ru</a:t>
            </a:r>
            <a:endParaRPr lang="en-US" sz="1600" b="1" dirty="0">
              <a:latin typeface="+mj-lt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None/>
              <a:defRPr/>
            </a:pPr>
            <a:r>
              <a:rPr lang="ru-RU" sz="1600" b="1" dirty="0">
                <a:solidFill>
                  <a:srgbClr val="404040"/>
                </a:solidFill>
                <a:latin typeface="+mj-lt"/>
                <a:cs typeface="Calibri Light" panose="020F0302020204030204" pitchFamily="34" charset="0"/>
              </a:rPr>
              <a:t>+7 911 297 09 63</a:t>
            </a:r>
          </a:p>
          <a:p>
            <a:pPr marL="342900" indent="-342900">
              <a:spcBef>
                <a:spcPct val="20000"/>
              </a:spcBef>
              <a:buFont typeface="Arial" charset="0"/>
              <a:buNone/>
              <a:defRPr/>
            </a:pPr>
            <a:r>
              <a:rPr lang="en-US" sz="1600" dirty="0">
                <a:solidFill>
                  <a:srgbClr val="404040"/>
                </a:solidFill>
                <a:latin typeface="+mj-lt"/>
                <a:cs typeface="Calibri Light" panose="020F0302020204030204" pitchFamily="34" charset="0"/>
                <a:hlinkClick r:id="rId4"/>
              </a:rPr>
              <a:t>www.kachkin.ru</a:t>
            </a:r>
            <a:endParaRPr lang="en-US" sz="1600" dirty="0">
              <a:solidFill>
                <a:srgbClr val="404040"/>
              </a:solidFill>
              <a:latin typeface="+mj-lt"/>
              <a:cs typeface="Calibri Light" panose="020F0302020204030204" pitchFamily="34" charset="0"/>
            </a:endParaRPr>
          </a:p>
          <a:p>
            <a:endParaRPr lang="ru-RU" sz="2200" dirty="0">
              <a:latin typeface="Calibri Light" panose="020F030202020403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F17B7FC-1351-2AC6-2450-2E4F978DBC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461" y="1392532"/>
            <a:ext cx="2166459" cy="3220412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8302509" y="1392532"/>
            <a:ext cx="2806769" cy="15727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Кирилл </a:t>
            </a:r>
            <a:r>
              <a:rPr lang="ru-RU" sz="2400" b="1" dirty="0" err="1">
                <a:solidFill>
                  <a:schemeClr val="bg2">
                    <a:lumMod val="25000"/>
                  </a:schemeClr>
                </a:solidFill>
                <a:latin typeface="+mj-lt"/>
              </a:rPr>
              <a:t>Васичкин</a:t>
            </a:r>
            <a:endParaRPr lang="ru-RU" sz="2400" b="1" dirty="0">
              <a:solidFill>
                <a:schemeClr val="bg2">
                  <a:lumMod val="25000"/>
                </a:schemeClr>
              </a:solidFill>
              <a:latin typeface="+mj-lt"/>
            </a:endParaRPr>
          </a:p>
          <a:p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Руководитель направления финансовой экспертизы</a:t>
            </a:r>
          </a:p>
          <a:p>
            <a:r>
              <a:rPr lang="en-US" sz="1600" b="1" dirty="0">
                <a:solidFill>
                  <a:schemeClr val="bg2">
                    <a:lumMod val="25000"/>
                  </a:schemeClr>
                </a:solidFill>
                <a:latin typeface="+mj-lt"/>
                <a:hlinkClick r:id="rId6"/>
              </a:rPr>
              <a:t>kirill.vasichkin@kachkin.ru</a:t>
            </a:r>
            <a:endParaRPr lang="ru-RU" sz="1600" b="1" dirty="0">
              <a:solidFill>
                <a:schemeClr val="bg2">
                  <a:lumMod val="25000"/>
                </a:schemeClr>
              </a:solidFill>
              <a:latin typeface="+mj-lt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None/>
              <a:defRPr/>
            </a:pPr>
            <a:r>
              <a:rPr lang="en-US" sz="1600" b="1" dirty="0">
                <a:solidFill>
                  <a:schemeClr val="bg2">
                    <a:lumMod val="25000"/>
                  </a:schemeClr>
                </a:solidFill>
                <a:latin typeface="+mj-lt"/>
                <a:cs typeface="Calibri Light" panose="020F0302020204030204" pitchFamily="34" charset="0"/>
              </a:rPr>
              <a:t>+7 812 602 0225</a:t>
            </a:r>
            <a:endParaRPr lang="ru-RU" sz="1600" b="1" dirty="0">
              <a:solidFill>
                <a:schemeClr val="bg2">
                  <a:lumMod val="25000"/>
                </a:schemeClr>
              </a:solidFill>
              <a:latin typeface="+mj-lt"/>
              <a:cs typeface="Calibri Light" panose="020F030202020403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3521" y="1382713"/>
            <a:ext cx="1900420" cy="2467378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8302508" y="4076608"/>
            <a:ext cx="2806769" cy="15727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Алена </a:t>
            </a:r>
            <a:r>
              <a:rPr lang="ru-RU" sz="2400" b="1" dirty="0" err="1">
                <a:solidFill>
                  <a:schemeClr val="bg2">
                    <a:lumMod val="25000"/>
                  </a:schemeClr>
                </a:solidFill>
                <a:latin typeface="+mj-lt"/>
              </a:rPr>
              <a:t>Пимоненко</a:t>
            </a:r>
            <a:endParaRPr lang="ru-RU" sz="2400" b="1" dirty="0">
              <a:solidFill>
                <a:schemeClr val="bg2">
                  <a:lumMod val="25000"/>
                </a:schemeClr>
              </a:solidFill>
              <a:latin typeface="+mj-lt"/>
            </a:endParaRPr>
          </a:p>
          <a:p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Юрист практики по инфраструктуре и ГЧП</a:t>
            </a:r>
          </a:p>
          <a:p>
            <a:r>
              <a:rPr lang="en-US" sz="1600" b="1" dirty="0">
                <a:solidFill>
                  <a:schemeClr val="bg2">
                    <a:lumMod val="25000"/>
                  </a:schemeClr>
                </a:solidFill>
                <a:latin typeface="+mj-lt"/>
                <a:hlinkClick r:id="rId8"/>
              </a:rPr>
              <a:t>Alena.pimonenko@kachkin.ru</a:t>
            </a:r>
            <a:endParaRPr lang="ru-RU" sz="1600" b="1" dirty="0">
              <a:solidFill>
                <a:schemeClr val="bg2">
                  <a:lumMod val="25000"/>
                </a:schemeClr>
              </a:solidFill>
              <a:latin typeface="+mj-lt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None/>
              <a:defRPr/>
            </a:pPr>
            <a:r>
              <a:rPr lang="en-US" sz="1600" b="1" dirty="0">
                <a:solidFill>
                  <a:schemeClr val="bg2">
                    <a:lumMod val="25000"/>
                  </a:schemeClr>
                </a:solidFill>
                <a:latin typeface="+mj-lt"/>
                <a:cs typeface="Calibri Light" panose="020F0302020204030204" pitchFamily="34" charset="0"/>
              </a:rPr>
              <a:t>+7 812 602 0225</a:t>
            </a:r>
            <a:endParaRPr lang="ru-RU" sz="1600" b="1" dirty="0">
              <a:solidFill>
                <a:schemeClr val="bg2">
                  <a:lumMod val="25000"/>
                </a:schemeClr>
              </a:solidFill>
              <a:latin typeface="+mj-lt"/>
              <a:cs typeface="Calibri Light" panose="020F030202020403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3520" y="4076609"/>
            <a:ext cx="1900420" cy="2447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1530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497A1FB4-0091-4B8B-BBD9-200CC16E7C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7205" y="6196865"/>
            <a:ext cx="1835705" cy="296010"/>
          </a:xfrm>
          <a:prstGeom prst="rect">
            <a:avLst/>
          </a:prstGeom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DC2BD00B-2A4B-4054-B1B5-72B191851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8658" y="6159226"/>
            <a:ext cx="2743200" cy="365125"/>
          </a:xfrm>
        </p:spPr>
        <p:txBody>
          <a:bodyPr/>
          <a:lstStyle/>
          <a:p>
            <a:pPr algn="l"/>
            <a:fld id="{6849B742-A697-4A57-98B9-D299B4210E32}" type="slidenum">
              <a:rPr lang="ru-RU" sz="1400" smtClean="0">
                <a:solidFill>
                  <a:srgbClr val="CD5727"/>
                </a:solidFill>
              </a:rPr>
              <a:pPr algn="l"/>
              <a:t>5</a:t>
            </a:fld>
            <a:endParaRPr lang="ru-RU" sz="1400" dirty="0">
              <a:solidFill>
                <a:srgbClr val="CD5727"/>
              </a:solidFill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726096" y="-161657"/>
            <a:ext cx="10763558" cy="1460500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6E2866"/>
                </a:solidFill>
              </a:rPr>
              <a:t>Соотношение финансового участия концедента по </a:t>
            </a:r>
            <a:r>
              <a:rPr lang="ru-RU" sz="3200" b="1" dirty="0" smtClean="0">
                <a:solidFill>
                  <a:srgbClr val="6E2866"/>
                </a:solidFill>
              </a:rPr>
              <a:t>КС с </a:t>
            </a:r>
            <a:r>
              <a:rPr lang="ru-RU" sz="3200" b="1" dirty="0">
                <a:solidFill>
                  <a:srgbClr val="6E2866"/>
                </a:solidFill>
              </a:rPr>
              <a:t>тарифным регулированием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97A1FB4-0091-4B8B-BBD9-200CC16E7C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7205" y="6196865"/>
            <a:ext cx="1835705" cy="29601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807212" y="1032861"/>
            <a:ext cx="2662646" cy="5502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03048" y="1362715"/>
            <a:ext cx="1094569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2600" b="1" dirty="0" smtClean="0">
                <a:solidFill>
                  <a:srgbClr val="CD5727"/>
                </a:solidFill>
                <a:latin typeface="+mj-lt"/>
              </a:rPr>
              <a:t>Несогласованность тарифного и концессионного законодательства</a:t>
            </a:r>
            <a:endParaRPr lang="ru-RU" sz="2600" b="1" dirty="0">
              <a:solidFill>
                <a:srgbClr val="CD5727"/>
              </a:solidFill>
              <a:latin typeface="+mj-lt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607" y="4064034"/>
            <a:ext cx="1129366" cy="1080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471655" y="3072418"/>
            <a:ext cx="588218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2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Риск необоснованного уменьшения тарифа в связи с выплатой </a:t>
            </a:r>
            <a:r>
              <a:rPr lang="ru-RU" sz="2200" dirty="0" err="1">
                <a:solidFill>
                  <a:schemeClr val="bg2">
                    <a:lumMod val="25000"/>
                  </a:schemeClr>
                </a:solidFill>
                <a:latin typeface="+mj-lt"/>
              </a:rPr>
              <a:t>концедентом</a:t>
            </a:r>
            <a:r>
              <a:rPr lang="ru-RU" sz="22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 субсидий по </a:t>
            </a:r>
            <a:r>
              <a:rPr lang="ru-RU" sz="22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КС</a:t>
            </a:r>
            <a:endParaRPr lang="ru-RU" sz="2200" dirty="0">
              <a:solidFill>
                <a:schemeClr val="bg2">
                  <a:lumMod val="25000"/>
                </a:schemeClr>
              </a:solidFill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70756" y="4237852"/>
            <a:ext cx="588398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2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Риск недействительности отдельных положений КС (в части платежного механизма)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973" y="2871594"/>
            <a:ext cx="1080000" cy="1047978"/>
          </a:xfrm>
          <a:prstGeom prst="rect">
            <a:avLst/>
          </a:prstGeom>
        </p:spPr>
      </p:pic>
      <p:sp>
        <p:nvSpPr>
          <p:cNvPr id="18" name="Стрелка вниз 17"/>
          <p:cNvSpPr/>
          <p:nvPr/>
        </p:nvSpPr>
        <p:spPr>
          <a:xfrm>
            <a:off x="5822116" y="2024379"/>
            <a:ext cx="571517" cy="681417"/>
          </a:xfrm>
          <a:prstGeom prst="downArrow">
            <a:avLst>
              <a:gd name="adj1" fmla="val 50000"/>
              <a:gd name="adj2" fmla="val 61940"/>
            </a:avLst>
          </a:prstGeom>
          <a:solidFill>
            <a:srgbClr val="F49201"/>
          </a:solidFill>
          <a:ln>
            <a:solidFill>
              <a:srgbClr val="F492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06905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497A1FB4-0091-4B8B-BBD9-200CC16E7C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7205" y="6196865"/>
            <a:ext cx="1835705" cy="296010"/>
          </a:xfrm>
          <a:prstGeom prst="rect">
            <a:avLst/>
          </a:prstGeom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DC2BD00B-2A4B-4054-B1B5-72B191851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8658" y="6159226"/>
            <a:ext cx="2743200" cy="365125"/>
          </a:xfrm>
        </p:spPr>
        <p:txBody>
          <a:bodyPr/>
          <a:lstStyle/>
          <a:p>
            <a:pPr algn="l"/>
            <a:fld id="{6849B742-A697-4A57-98B9-D299B4210E32}" type="slidenum">
              <a:rPr lang="ru-RU" sz="1400" smtClean="0">
                <a:solidFill>
                  <a:srgbClr val="CD5727"/>
                </a:solidFill>
              </a:rPr>
              <a:pPr algn="l"/>
              <a:t>6</a:t>
            </a:fld>
            <a:endParaRPr lang="ru-RU" sz="1400" dirty="0">
              <a:solidFill>
                <a:srgbClr val="CD5727"/>
              </a:solidFill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726096" y="-161657"/>
            <a:ext cx="10763558" cy="1460500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6E2866"/>
                </a:solidFill>
              </a:rPr>
              <a:t>Учет капитального гранта и платы концедента по тарифному законодательству (1)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97A1FB4-0091-4B8B-BBD9-200CC16E7C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7205" y="6196865"/>
            <a:ext cx="1835705" cy="29601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807212" y="1032861"/>
            <a:ext cx="2662646" cy="5502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07212" y="1410276"/>
            <a:ext cx="10945698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000" b="1" dirty="0" smtClean="0">
                <a:solidFill>
                  <a:srgbClr val="CD5727"/>
                </a:solidFill>
                <a:latin typeface="+mj-lt"/>
              </a:rPr>
              <a:t>В </a:t>
            </a:r>
            <a:r>
              <a:rPr lang="ru-RU" sz="2000" b="1" dirty="0">
                <a:solidFill>
                  <a:srgbClr val="CD5727"/>
                </a:solidFill>
                <a:latin typeface="+mj-lt"/>
              </a:rPr>
              <a:t>инвестиционной </a:t>
            </a:r>
            <a:r>
              <a:rPr lang="ru-RU" sz="2000" b="1" dirty="0" smtClean="0">
                <a:solidFill>
                  <a:srgbClr val="CD5727"/>
                </a:solidFill>
                <a:latin typeface="+mj-lt"/>
              </a:rPr>
              <a:t>программе концессионера </a:t>
            </a:r>
            <a:r>
              <a:rPr lang="ru-RU" sz="2000" b="1" dirty="0">
                <a:solidFill>
                  <a:srgbClr val="CD5727"/>
                </a:solidFill>
                <a:latin typeface="+mj-lt"/>
              </a:rPr>
              <a:t>дополнительно содержатся сведения:</a:t>
            </a:r>
          </a:p>
          <a:p>
            <a:pPr marL="355600" lvl="0" indent="-355600"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ru-RU" sz="2000" u="sng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об объеме расходов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, финансируемых за счет средств концедента, </a:t>
            </a:r>
            <a:r>
              <a:rPr lang="ru-RU" sz="2000" u="sng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на создание и (или) реконструкцию 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объекта концессионного соглашения, </a:t>
            </a:r>
            <a:r>
              <a:rPr lang="ru-RU" sz="2000" u="sng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расходов на использование (эксплуатацию) 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указанного объекта, по предоставлению концессионеру государственных или муниципальных 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гарантий</a:t>
            </a:r>
            <a:endParaRPr lang="ru-RU" sz="2000" dirty="0">
              <a:solidFill>
                <a:schemeClr val="bg2">
                  <a:lumMod val="25000"/>
                </a:schemeClr>
              </a:solidFill>
              <a:latin typeface="+mj-lt"/>
            </a:endParaRPr>
          </a:p>
          <a:p>
            <a:pPr marL="355600" lvl="0" indent="-355600"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размер принимаемых концедентом на себя расходов</a:t>
            </a:r>
          </a:p>
          <a:p>
            <a:pPr marL="355600" lvl="0" indent="-355600"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ru-RU" sz="2000" u="sng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размер платы концедента 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по концессионному соглашению на каждый год срока действия концессионного соглашения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i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(п. 5(1) Правил разработки и утверждения инвестиционных программ)</a:t>
            </a:r>
            <a:endParaRPr lang="ru-RU" dirty="0">
              <a:solidFill>
                <a:schemeClr val="bg2">
                  <a:lumMod val="2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008209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497A1FB4-0091-4B8B-BBD9-200CC16E7C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7205" y="6196865"/>
            <a:ext cx="1835705" cy="296010"/>
          </a:xfrm>
          <a:prstGeom prst="rect">
            <a:avLst/>
          </a:prstGeom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DC2BD00B-2A4B-4054-B1B5-72B191851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8658" y="6159226"/>
            <a:ext cx="2743200" cy="365125"/>
          </a:xfrm>
        </p:spPr>
        <p:txBody>
          <a:bodyPr/>
          <a:lstStyle/>
          <a:p>
            <a:pPr algn="l"/>
            <a:fld id="{6849B742-A697-4A57-98B9-D299B4210E32}" type="slidenum">
              <a:rPr lang="ru-RU" sz="1400" smtClean="0">
                <a:solidFill>
                  <a:srgbClr val="CD5727"/>
                </a:solidFill>
              </a:rPr>
              <a:pPr algn="l"/>
              <a:t>7</a:t>
            </a:fld>
            <a:endParaRPr lang="ru-RU" sz="1400" dirty="0">
              <a:solidFill>
                <a:srgbClr val="CD5727"/>
              </a:solidFill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726096" y="-161657"/>
            <a:ext cx="10763558" cy="1460500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6E2866"/>
                </a:solidFill>
              </a:rPr>
              <a:t>Учет капитального гранта и платы концедента по тарифному законодательству (2)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97A1FB4-0091-4B8B-BBD9-200CC16E7C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7205" y="6196865"/>
            <a:ext cx="1835705" cy="29601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807212" y="1032861"/>
            <a:ext cx="2662646" cy="5502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07212" y="1298843"/>
            <a:ext cx="1094569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200" b="1" dirty="0">
                <a:solidFill>
                  <a:srgbClr val="CD5727"/>
                </a:solidFill>
                <a:latin typeface="+mj-lt"/>
              </a:rPr>
              <a:t>В качестве источников финансирования инвестиционной программы могут быть указаны: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ru-RU" sz="2000" dirty="0">
                <a:latin typeface="+mj-lt"/>
              </a:rPr>
              <a:t>учтенные при установлении тарифов амортизация и нормативная прибыль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ru-RU" sz="2000" dirty="0">
                <a:latin typeface="+mj-lt"/>
              </a:rPr>
              <a:t>займы и кредиты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ru-RU" sz="2000" dirty="0">
                <a:latin typeface="+mj-lt"/>
              </a:rPr>
              <a:t>средства бюджетов бюджетной системы РФ, в том числе </a:t>
            </a:r>
            <a:r>
              <a:rPr lang="ru-RU" sz="2000" u="sng" dirty="0">
                <a:latin typeface="+mj-lt"/>
              </a:rPr>
              <a:t>расходы концедента </a:t>
            </a:r>
            <a:r>
              <a:rPr lang="ru-RU" sz="2000" dirty="0">
                <a:latin typeface="+mj-lt"/>
              </a:rPr>
              <a:t>на создание и (или) реконструкцию объекта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ru-RU" sz="2000" dirty="0">
                <a:latin typeface="+mj-lt"/>
              </a:rPr>
              <a:t>прочие источники финансирования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i="1" dirty="0">
                <a:latin typeface="+mj-lt"/>
              </a:rPr>
              <a:t>(п. 10 Правил разработки и утверждения инвестиционных программ)</a:t>
            </a:r>
            <a:endParaRPr lang="ru-RU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300390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497A1FB4-0091-4B8B-BBD9-200CC16E7C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7205" y="6196865"/>
            <a:ext cx="1835705" cy="296010"/>
          </a:xfrm>
          <a:prstGeom prst="rect">
            <a:avLst/>
          </a:prstGeom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DC2BD00B-2A4B-4054-B1B5-72B191851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8658" y="6159226"/>
            <a:ext cx="2743200" cy="365125"/>
          </a:xfrm>
        </p:spPr>
        <p:txBody>
          <a:bodyPr/>
          <a:lstStyle/>
          <a:p>
            <a:pPr algn="l"/>
            <a:fld id="{6849B742-A697-4A57-98B9-D299B4210E32}" type="slidenum">
              <a:rPr lang="ru-RU" sz="1400" smtClean="0">
                <a:solidFill>
                  <a:srgbClr val="CD5727"/>
                </a:solidFill>
              </a:rPr>
              <a:pPr algn="l"/>
              <a:t>8</a:t>
            </a:fld>
            <a:endParaRPr lang="ru-RU" sz="1400" dirty="0">
              <a:solidFill>
                <a:srgbClr val="CD5727"/>
              </a:solidFill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726096" y="-161657"/>
            <a:ext cx="10763558" cy="1460500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6E2866"/>
                </a:solidFill>
              </a:rPr>
              <a:t>Учет капитального гранта и платы концедента по тарифному законодательству (3)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97A1FB4-0091-4B8B-BBD9-200CC16E7C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7205" y="6196865"/>
            <a:ext cx="1835705" cy="29601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807212" y="1032861"/>
            <a:ext cx="2662646" cy="5502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07212" y="1298843"/>
            <a:ext cx="10945698" cy="4944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200" b="1" dirty="0">
                <a:solidFill>
                  <a:srgbClr val="CD5727"/>
                </a:solidFill>
                <a:latin typeface="+mj-lt"/>
              </a:rPr>
              <a:t>Примеры учета финансовых обязательств концедента в утвержденных инвестиционных программах: </a:t>
            </a:r>
          </a:p>
          <a:p>
            <a:pPr marL="457200" lvl="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ru-RU" sz="2000" dirty="0">
                <a:latin typeface="+mj-lt"/>
              </a:rPr>
              <a:t>Капитальный грант и плата концедента (в части расходов на строительство) – в ХМАО-Югре</a:t>
            </a:r>
            <a:r>
              <a:rPr lang="ru-RU" sz="2000" baseline="30000" dirty="0">
                <a:latin typeface="+mj-lt"/>
              </a:rPr>
              <a:t>1</a:t>
            </a:r>
          </a:p>
          <a:p>
            <a:pPr marL="457200" lvl="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ru-RU" sz="2000" dirty="0">
                <a:latin typeface="+mj-lt"/>
              </a:rPr>
              <a:t>Плата концедента (в части расходов на строительство) – в Новгородской области</a:t>
            </a:r>
            <a:r>
              <a:rPr lang="ru-RU" sz="2000" baseline="30000" dirty="0">
                <a:latin typeface="+mj-lt"/>
              </a:rPr>
              <a:t>2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ru-RU" sz="2000" dirty="0">
                <a:latin typeface="+mj-lt"/>
              </a:rPr>
              <a:t>Плата концедента (в части расходов на строительство и эксплуатацию) – в Томской области</a:t>
            </a:r>
            <a:r>
              <a:rPr lang="ru-RU" sz="2000" baseline="30000" dirty="0">
                <a:latin typeface="+mj-lt"/>
              </a:rPr>
              <a:t>3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endParaRPr lang="ru-RU" sz="1400" dirty="0">
              <a:latin typeface="+mj-lt"/>
            </a:endParaRP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ru-RU" sz="1400" baseline="30000" dirty="0">
                <a:latin typeface="+mj-lt"/>
              </a:rPr>
              <a:t>1</a:t>
            </a:r>
            <a:r>
              <a:rPr lang="ru-RU" sz="1400" dirty="0">
                <a:latin typeface="+mj-lt"/>
              </a:rPr>
              <a:t> Приказ Департамента промышленности Ханты-Мансийского автономного округа – Югры от 09.04.2021 №38-П-90 «Об утверждении инвестиционной программы в сфере обращения с твердыми коммунальными отходами ООО «КОМПЛЕКС ПЕРЕРАБОТКИ ОТХОДОВ «ЮГРА» на 2021 – 2045 годы».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ru-RU" sz="1400" baseline="30000" dirty="0">
                <a:latin typeface="+mj-lt"/>
              </a:rPr>
              <a:t>2 </a:t>
            </a:r>
            <a:r>
              <a:rPr lang="ru-RU" sz="1400" dirty="0">
                <a:latin typeface="+mj-lt"/>
              </a:rPr>
              <a:t>Постановление Комитета по тарифной политике Новгородской области от 29.03.2023 № 19 «Об утверждении инвестиционной программы общества с ограниченной ответственностью «Спецтранс-53» по строительству полигона твердых коммунальных отходов на 2023 - 2036 годы»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ru-RU" sz="1400" baseline="30000" dirty="0">
                <a:latin typeface="+mj-lt"/>
              </a:rPr>
              <a:t>3 </a:t>
            </a:r>
            <a:r>
              <a:rPr lang="ru-RU" sz="1400" dirty="0">
                <a:latin typeface="+mj-lt"/>
              </a:rPr>
              <a:t>Приказ Департамента природных ресурсов и охраны окружающей среды Томской области от 05.04.2023 № 66 «Об утверждении инвестиционной программы общества с ограниченной ответственностью «Томская региональная концессионная компания» в области обращения с твердыми коммунальными отходами»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endParaRPr lang="ru-RU" sz="1400" dirty="0">
              <a:latin typeface="+mj-lt"/>
            </a:endParaRPr>
          </a:p>
          <a:p>
            <a:pPr lvl="0">
              <a:spcBef>
                <a:spcPts val="200"/>
              </a:spcBef>
              <a:spcAft>
                <a:spcPts val="200"/>
              </a:spcAft>
            </a:pPr>
            <a:endParaRPr lang="ru-RU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23304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497A1FB4-0091-4B8B-BBD9-200CC16E7C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7205" y="6196865"/>
            <a:ext cx="1835705" cy="296010"/>
          </a:xfrm>
          <a:prstGeom prst="rect">
            <a:avLst/>
          </a:prstGeom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DC2BD00B-2A4B-4054-B1B5-72B191851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8658" y="6159226"/>
            <a:ext cx="2743200" cy="365125"/>
          </a:xfrm>
        </p:spPr>
        <p:txBody>
          <a:bodyPr/>
          <a:lstStyle/>
          <a:p>
            <a:pPr algn="l"/>
            <a:fld id="{6849B742-A697-4A57-98B9-D299B4210E32}" type="slidenum">
              <a:rPr lang="ru-RU" sz="1400" smtClean="0">
                <a:solidFill>
                  <a:srgbClr val="CD5727"/>
                </a:solidFill>
              </a:rPr>
              <a:pPr algn="l"/>
              <a:t>9</a:t>
            </a:fld>
            <a:endParaRPr lang="ru-RU" sz="1400" dirty="0">
              <a:solidFill>
                <a:srgbClr val="CD5727"/>
              </a:solidFill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726096" y="-161657"/>
            <a:ext cx="10763558" cy="1460500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6E2866"/>
                </a:solidFill>
              </a:rPr>
              <a:t>Учет капитального гранта и платы концедента по тарифному законодательству (4)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97A1FB4-0091-4B8B-BBD9-200CC16E7C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7205" y="6196865"/>
            <a:ext cx="1835705" cy="29601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807212" y="1032861"/>
            <a:ext cx="2662646" cy="5502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07212" y="1298843"/>
            <a:ext cx="109456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200" b="1" dirty="0">
                <a:solidFill>
                  <a:srgbClr val="CD5727"/>
                </a:solidFill>
                <a:latin typeface="+mj-lt"/>
              </a:rPr>
              <a:t>В производственной программе: </a:t>
            </a:r>
          </a:p>
          <a:p>
            <a:pPr marL="457200" lvl="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ru-RU" sz="2000" dirty="0">
                <a:latin typeface="+mj-lt"/>
              </a:rPr>
              <a:t>Указание на учет платы концедента в Правилах разработки и утверждения производственных программ </a:t>
            </a:r>
            <a:r>
              <a:rPr lang="ru-RU" sz="2000" dirty="0" smtClean="0">
                <a:latin typeface="+mj-lt"/>
              </a:rPr>
              <a:t>отсутствует</a:t>
            </a:r>
            <a:endParaRPr lang="ru-RU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2777232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9747</TotalTime>
  <Words>3147</Words>
  <Application>Microsoft Office PowerPoint</Application>
  <PresentationFormat>Широкоэкранный</PresentationFormat>
  <Paragraphs>299</Paragraphs>
  <Slides>44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50" baseType="lpstr">
      <vt:lpstr>Arial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Структура источников возмещения инвестиций концессионера в проектах ТКО</vt:lpstr>
      <vt:lpstr>Структура источников возмещения инвестиций концессионера в проектах ТКО</vt:lpstr>
      <vt:lpstr>Структура источников возмещения инвестиций концессионера в проектах ТКО</vt:lpstr>
      <vt:lpstr>Соотношение финансового участия концедента по КС с тарифным регулированием</vt:lpstr>
      <vt:lpstr>Учет капитального гранта и платы концедента по тарифному законодательству (1)</vt:lpstr>
      <vt:lpstr>Учет капитального гранта и платы концедента по тарифному законодательству (2)</vt:lpstr>
      <vt:lpstr>Учет капитального гранта и платы концедента по тарифному законодательству (3)</vt:lpstr>
      <vt:lpstr>Учет капитального гранта и платы концедента по тарифному законодательству (4)</vt:lpstr>
      <vt:lpstr>Учет капитального гранта и платы концедента по тарифному законодательству (4)</vt:lpstr>
      <vt:lpstr>Учет капитального гранта и платы концедента по тарифному законодательству (4)</vt:lpstr>
      <vt:lpstr>Учет капитального гранта и платы концедента по тарифному законодательству (6)</vt:lpstr>
      <vt:lpstr>Учет капитального гранта и платы концедента по тарифному законодательству (6)</vt:lpstr>
      <vt:lpstr>Учет капитального гранта и платы концедента по тарифному законодательству (6)</vt:lpstr>
      <vt:lpstr>Особенности применения МГД в тарифных концессиях</vt:lpstr>
      <vt:lpstr>МГД и ОВВ</vt:lpstr>
      <vt:lpstr>ОВВ: основное нормативное регулирование</vt:lpstr>
      <vt:lpstr>ОВВ не тождественно НВВ (1)  </vt:lpstr>
      <vt:lpstr>ОВВ не тождественно НВВ (1)  </vt:lpstr>
      <vt:lpstr>ОВВ не тождественно НВВ (1)  </vt:lpstr>
      <vt:lpstr>ОВВ не тождественно НВВ (1)  </vt:lpstr>
      <vt:lpstr>ОВВ не тождественно НВВ (2) </vt:lpstr>
      <vt:lpstr>Практика определения в КС  последствий недостижения ОВВ</vt:lpstr>
      <vt:lpstr>Соотношение на практике НВВ и ОВВ</vt:lpstr>
      <vt:lpstr>Необходимость регулирования в КС условия о недостижении ОВВ</vt:lpstr>
      <vt:lpstr>Рекомендации для учета в КС</vt:lpstr>
      <vt:lpstr>Риск ничтожности условий КС о компенсации недополученных доходов</vt:lpstr>
      <vt:lpstr>Иные риски, связанные с компенсацией недополученного ОВВ</vt:lpstr>
      <vt:lpstr>Иные риски, связанные с компенсацией недополученного ОВВ</vt:lpstr>
      <vt:lpstr>Иные риски, связанные с компенсацией недополученного ОВВ</vt:lpstr>
      <vt:lpstr>Риски, связанные с последствиями возмещения недополученных доходов </vt:lpstr>
      <vt:lpstr>Право собственности на отходы для целей реализации ВМР (1)</vt:lpstr>
      <vt:lpstr>Право собственности на отходы для целей реализации ВМР (2)</vt:lpstr>
      <vt:lpstr>Право собственности на отходы для целей реализации ВМР (3)</vt:lpstr>
      <vt:lpstr>Право собственности на отходы для целей реализации ВМР (4)</vt:lpstr>
      <vt:lpstr>Право собственности на отходы для целей реализации ВМР (5)</vt:lpstr>
      <vt:lpstr>Право собственности на отходы для целей реализации ВМР (5)</vt:lpstr>
      <vt:lpstr>Право собственности на отходы для целей реализации ВМР (5)</vt:lpstr>
      <vt:lpstr>Право собственности на отходы для целей реализации ВМР (5)</vt:lpstr>
      <vt:lpstr>Презентация PowerPoint</vt:lpstr>
      <vt:lpstr>Слияние «тарифной» и финансовой моделей</vt:lpstr>
      <vt:lpstr>Ключевые особенности привлечения заемного финансирования</vt:lpstr>
      <vt:lpstr>Основные ковенанты финансирующих организаций</vt:lpstr>
      <vt:lpstr> Спасибо за внимание!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Инструкция мастер-класс</dc:title>
  <dc:creator>Максим Вещев</dc:creator>
  <cp:lastModifiedBy>Анастасия Горбунова</cp:lastModifiedBy>
  <cp:revision>601</cp:revision>
  <cp:lastPrinted>2020-09-08T05:12:52Z</cp:lastPrinted>
  <dcterms:created xsi:type="dcterms:W3CDTF">2020-09-05T13:11:23Z</dcterms:created>
  <dcterms:modified xsi:type="dcterms:W3CDTF">2023-09-26T14:30:17Z</dcterms:modified>
</cp:coreProperties>
</file>