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0" r:id="rId2"/>
    <p:sldId id="302" r:id="rId3"/>
    <p:sldId id="303" r:id="rId4"/>
    <p:sldId id="297" r:id="rId5"/>
    <p:sldId id="256" r:id="rId6"/>
    <p:sldId id="310" r:id="rId7"/>
    <p:sldId id="314" r:id="rId8"/>
    <p:sldId id="315" r:id="rId9"/>
    <p:sldId id="316" r:id="rId10"/>
    <p:sldId id="308" r:id="rId11"/>
    <p:sldId id="306" r:id="rId12"/>
    <p:sldId id="298" r:id="rId13"/>
    <p:sldId id="300" r:id="rId14"/>
    <p:sldId id="295" r:id="rId15"/>
    <p:sldId id="301" r:id="rId16"/>
    <p:sldId id="291" r:id="rId1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632523"/>
    <a:srgbClr val="FFFFFF"/>
    <a:srgbClr val="0039A6"/>
    <a:srgbClr val="E9EDF4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2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702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2371C-0F31-47C2-803E-569DF45805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48378-9403-4C4F-85E5-C4A8F998BC2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Параметр 1 </a:t>
          </a:r>
          <a:endParaRPr lang="en-US" sz="1600" b="1" dirty="0" smtClean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(Формирование единого транспортного пространства России на базе сбалансированного опережающего развития эффективной транспортной инфраструктуры)</a:t>
          </a:r>
          <a:endParaRPr lang="ru-RU" sz="1100" b="1" dirty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BBE58BBF-11B3-461F-A1F9-7A5F9B88C546}" type="parTrans" cxnId="{6B3B5F46-04F2-4309-A657-91FAEDAFA26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17976C67-5DCA-4509-93F1-882940A2E869}" type="sibTrans" cxnId="{6B3B5F46-04F2-4309-A657-91FAEDAFA26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E962E68D-0EA6-49C1-8B04-D4276151C803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200" i="1" u="sng" baseline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1</a:t>
          </a:r>
          <a:r>
            <a:rPr lang="ru-RU" sz="1200" i="1" baseline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</a:t>
          </a:r>
          <a:r>
            <a:rPr lang="ru-RU" sz="1200" i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Ввод в эксплуатацию автомобильных дорог общего пользования. Создание интеллектуальных транспортных систем в городских агломерациях и на федеральных трассах</a:t>
          </a:r>
          <a:r>
            <a:rPr lang="en-US" sz="1200" i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– </a:t>
          </a:r>
          <a:r>
            <a:rPr lang="ru-RU" sz="1200" i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5</a:t>
          </a:r>
          <a:r>
            <a:rPr lang="en-US" sz="1200" i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,</a:t>
          </a:r>
          <a:r>
            <a:rPr lang="ru-RU" sz="1200" i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1</a:t>
          </a:r>
          <a:r>
            <a:rPr lang="en-US" sz="1200" i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</a:t>
          </a:r>
          <a:r>
            <a:rPr lang="ru-RU" sz="1200" i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км.</a:t>
          </a:r>
          <a:endParaRPr lang="ru-RU" sz="1200" i="1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4D90F021-AEE4-44BD-9C9D-F629F56C5C6C}" type="parTrans" cxnId="{584022EE-FB95-4C71-9CFE-D3F4BB71E096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DBE6A155-83EA-4F99-9A6E-0F28830714B7}" type="sibTrans" cxnId="{584022EE-FB95-4C71-9CFE-D3F4BB71E096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8634068A-940C-A849-A7D8-3342F8463BB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Параметр 2 </a:t>
          </a:r>
          <a:endParaRPr lang="en-US" sz="1600" b="1" dirty="0" smtClean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  <a:p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(Обеспечение доступности и качества транспортно-логистических услуг в области грузовых перевозок на уровне потребностей развития экономики страны)</a:t>
          </a:r>
          <a:endParaRPr lang="ru-RU" sz="1100" b="1" dirty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3F353388-9645-724B-A099-32FA3C1D0549}" type="parTrans" cxnId="{03E91F82-B38C-9842-9BAA-56F5C66D07D7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4644EE7D-28DE-AA4C-887C-14365FDBC3B1}" type="sibTrans" cxnId="{03E91F82-B38C-9842-9BAA-56F5C66D07D7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A85813F8-C9D5-514F-A57C-1B6F8E65772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Параметр 3 </a:t>
          </a:r>
          <a:endParaRPr lang="en-US" sz="1600" b="1" dirty="0" smtClean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  <a:p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(Обеспечение доступности и качества транспортных услуг для населения в соответствии с социальными стандартами)</a:t>
          </a:r>
          <a:endParaRPr lang="ru-RU" sz="1100" b="1" dirty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7D3543E1-2B7B-8340-8F8B-A6C92511E46B}" type="parTrans" cxnId="{C6B0F52B-4292-A342-A7CA-8CC333D6CB0F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16447660-AAA1-924F-A156-F5284B76F7DE}" type="sibTrans" cxnId="{C6B0F52B-4292-A342-A7CA-8CC333D6CB0F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F523E339-CEB3-6947-97F5-39010EC8D6F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200" i="1" u="sng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1</a:t>
          </a:r>
          <a:r>
            <a:rPr lang="ru-RU" sz="1200" i="1" u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Значительное увеличение доли отправок, доставленных в нормативный (договорной) срок в общем объеме отправок автомобильным транспортом </a:t>
          </a:r>
          <a:endParaRPr lang="ru-RU" sz="1200" i="1" u="none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B8595CD2-74E4-704A-8A33-D2745AF2804C}" type="parTrans" cxnId="{DEC6F829-77EB-4341-B83E-EF2FE362EE34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C6492580-9169-C74C-B900-619CBDFFA18A}" type="sibTrans" cxnId="{DEC6F829-77EB-4341-B83E-EF2FE362EE34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2C5FE4D8-D4F0-D048-A3AC-B832A2883AA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200" i="1" u="sng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1</a:t>
          </a:r>
          <a:r>
            <a:rPr lang="ru-RU" sz="1200" i="1" u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Сокращение среднего времени транспортной доступности в крупных городских агломерациях Новосибирска на транспорте общего пользования по отношению к уровню 2011 года – 100 минут. Увеличивается пропускная способность  двух перегруженных городских мостов.</a:t>
          </a:r>
          <a:endParaRPr lang="ru-RU" sz="1200" i="1" u="none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B6DE7424-C3E9-FE4C-86E8-8FACDFBABB4E}" type="parTrans" cxnId="{FE3068B0-2546-E844-A44E-C858A134B721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81E2AB79-66F3-3D4F-B462-DB72FCEF608C}" type="sibTrans" cxnId="{FE3068B0-2546-E844-A44E-C858A134B721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6C4B3BD4-D80F-4628-AE41-6F2928C38139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200" i="1" u="sng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2</a:t>
          </a:r>
          <a:r>
            <a:rPr lang="ru-RU" sz="1200" i="1" u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Эффект от снижения количества дорожно-транспортных происшествий – 4 239 млн.</a:t>
          </a:r>
          <a:r>
            <a:rPr lang="en-US" sz="1200" i="1" u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</a:t>
          </a:r>
          <a:r>
            <a:rPr lang="ru-RU" sz="1200" i="1" u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руб.</a:t>
          </a:r>
          <a:endParaRPr lang="ru-RU" sz="1200" i="1" u="none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1C259CD9-E671-41C5-9FA1-1DB1669E760D}" type="parTrans" cxnId="{9B823D67-DA88-4980-A657-5CA8F2282FA4}">
      <dgm:prSet/>
      <dgm:spPr/>
      <dgm:t>
        <a:bodyPr/>
        <a:lstStyle/>
        <a:p>
          <a:endParaRPr lang="ru-RU"/>
        </a:p>
      </dgm:t>
    </dgm:pt>
    <dgm:pt modelId="{C07D8E9A-9B9C-488B-AAEB-57CFED22A9D0}" type="sibTrans" cxnId="{9B823D67-DA88-4980-A657-5CA8F2282FA4}">
      <dgm:prSet/>
      <dgm:spPr/>
      <dgm:t>
        <a:bodyPr/>
        <a:lstStyle/>
        <a:p>
          <a:endParaRPr lang="ru-RU"/>
        </a:p>
      </dgm:t>
    </dgm:pt>
    <dgm:pt modelId="{CBE1606B-4BBD-437A-B28B-9B9386D8B7E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200" i="0" u="sng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3</a:t>
          </a:r>
          <a:r>
            <a:rPr lang="ru-RU" sz="1200" i="0" u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  </a:t>
          </a:r>
          <a:r>
            <a:rPr lang="ru-RU" sz="1200" i="1" u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Повышение показателей качества жизни населения. Увеличение связанности двух частей города  расположенных на противоположных берегах Оби. </a:t>
          </a:r>
          <a:endParaRPr lang="ru-RU" sz="1200" i="1" u="none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5F0B67D0-DA75-4C0A-9A9E-25031D63B4C9}" type="parTrans" cxnId="{04A36997-0E90-471D-9F4B-954EA3183AC7}">
      <dgm:prSet/>
      <dgm:spPr/>
      <dgm:t>
        <a:bodyPr/>
        <a:lstStyle/>
        <a:p>
          <a:endParaRPr lang="ru-RU"/>
        </a:p>
      </dgm:t>
    </dgm:pt>
    <dgm:pt modelId="{6C6E0733-6B46-45E4-B3DA-AAF31A25A83A}" type="sibTrans" cxnId="{04A36997-0E90-471D-9F4B-954EA3183AC7}">
      <dgm:prSet/>
      <dgm:spPr/>
      <dgm:t>
        <a:bodyPr/>
        <a:lstStyle/>
        <a:p>
          <a:endParaRPr lang="ru-RU"/>
        </a:p>
      </dgm:t>
    </dgm:pt>
    <dgm:pt modelId="{60D4109C-09D4-41D6-9757-5E15CB1B63A5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200" i="1" u="sng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 2</a:t>
          </a:r>
          <a:r>
            <a:rPr lang="ru-RU" sz="1200" i="1" u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  Рост ВВП вследствие увеличения грузооборота, в </a:t>
          </a:r>
          <a:r>
            <a:rPr lang="ru-RU" sz="1200" i="1" u="none" baseline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т.ч</a:t>
          </a:r>
          <a:r>
            <a:rPr lang="ru-RU" sz="1200" i="1" u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. по федеральным трассам.</a:t>
          </a:r>
          <a:endParaRPr lang="ru-RU" sz="1200" i="1" u="none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9403152F-CF0B-41E6-86DE-EEA73692F06A}" type="parTrans" cxnId="{BDDB616A-A2EB-45FC-A5DA-9AD078121815}">
      <dgm:prSet/>
      <dgm:spPr/>
    </dgm:pt>
    <dgm:pt modelId="{CACF2EB9-541E-4607-ABDB-BE6CB46299B2}" type="sibTrans" cxnId="{BDDB616A-A2EB-45FC-A5DA-9AD078121815}">
      <dgm:prSet/>
      <dgm:spPr/>
    </dgm:pt>
    <dgm:pt modelId="{07E75D69-6AF8-491C-899E-8415B9C340E0}" type="pres">
      <dgm:prSet presAssocID="{CBD2371C-0F31-47C2-803E-569DF45805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06233F-A3B0-4F8C-90E0-3F355699D65C}" type="pres">
      <dgm:prSet presAssocID="{13848378-9403-4C4F-85E5-C4A8F998BC20}" presName="linNode" presStyleCnt="0"/>
      <dgm:spPr/>
    </dgm:pt>
    <dgm:pt modelId="{11811031-E7CB-4A9B-B81F-3A200AB16024}" type="pres">
      <dgm:prSet presAssocID="{13848378-9403-4C4F-85E5-C4A8F998BC2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0DDFF-91FD-4A82-A971-1288D617655A}" type="pres">
      <dgm:prSet presAssocID="{13848378-9403-4C4F-85E5-C4A8F998BC20}" presName="descendantText" presStyleLbl="alignAccFollowNode1" presStyleIdx="0" presStyleCnt="3" custScaleY="67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DE624-B348-4472-8944-E67DC09587C5}" type="pres">
      <dgm:prSet presAssocID="{17976C67-5DCA-4509-93F1-882940A2E869}" presName="sp" presStyleCnt="0"/>
      <dgm:spPr/>
    </dgm:pt>
    <dgm:pt modelId="{9649B0F0-A1CE-492D-BFD4-71DCF98EF16B}" type="pres">
      <dgm:prSet presAssocID="{8634068A-940C-A849-A7D8-3342F8463BB6}" presName="linNode" presStyleCnt="0"/>
      <dgm:spPr/>
    </dgm:pt>
    <dgm:pt modelId="{9033259C-99E6-4275-AF2C-F7CC3E2EA063}" type="pres">
      <dgm:prSet presAssocID="{8634068A-940C-A849-A7D8-3342F8463BB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718B2-238C-4F3D-8CCE-95EECE08FCCF}" type="pres">
      <dgm:prSet presAssocID="{8634068A-940C-A849-A7D8-3342F8463BB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7DA47-46EA-4583-BCEA-A73FB8FD8A5A}" type="pres">
      <dgm:prSet presAssocID="{4644EE7D-28DE-AA4C-887C-14365FDBC3B1}" presName="sp" presStyleCnt="0"/>
      <dgm:spPr/>
    </dgm:pt>
    <dgm:pt modelId="{DE516FC1-61BB-495E-A99C-3DDFEAA5C7C1}" type="pres">
      <dgm:prSet presAssocID="{A85813F8-C9D5-514F-A57C-1B6F8E657720}" presName="linNode" presStyleCnt="0"/>
      <dgm:spPr/>
    </dgm:pt>
    <dgm:pt modelId="{C24FF1F0-BE01-4F6A-90CD-404C25B667FA}" type="pres">
      <dgm:prSet presAssocID="{A85813F8-C9D5-514F-A57C-1B6F8E65772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B2BE5-3B28-4E0B-8938-9C055CFE8CE8}" type="pres">
      <dgm:prSet presAssocID="{A85813F8-C9D5-514F-A57C-1B6F8E657720}" presName="descendantText" presStyleLbl="alignAccFollowNode1" presStyleIdx="2" presStyleCnt="3" custScaleY="15502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A36997-0E90-471D-9F4B-954EA3183AC7}" srcId="{A85813F8-C9D5-514F-A57C-1B6F8E657720}" destId="{CBE1606B-4BBD-437A-B28B-9B9386D8B7ED}" srcOrd="2" destOrd="0" parTransId="{5F0B67D0-DA75-4C0A-9A9E-25031D63B4C9}" sibTransId="{6C6E0733-6B46-45E4-B3DA-AAF31A25A83A}"/>
    <dgm:cxn modelId="{C6B0F52B-4292-A342-A7CA-8CC333D6CB0F}" srcId="{CBD2371C-0F31-47C2-803E-569DF45805EB}" destId="{A85813F8-C9D5-514F-A57C-1B6F8E657720}" srcOrd="2" destOrd="0" parTransId="{7D3543E1-2B7B-8340-8F8B-A6C92511E46B}" sibTransId="{16447660-AAA1-924F-A156-F5284B76F7DE}"/>
    <dgm:cxn modelId="{BDDB616A-A2EB-45FC-A5DA-9AD078121815}" srcId="{8634068A-940C-A849-A7D8-3342F8463BB6}" destId="{60D4109C-09D4-41D6-9757-5E15CB1B63A5}" srcOrd="1" destOrd="0" parTransId="{9403152F-CF0B-41E6-86DE-EEA73692F06A}" sibTransId="{CACF2EB9-541E-4607-ABDB-BE6CB46299B2}"/>
    <dgm:cxn modelId="{F956C5C9-F5F0-4A37-A538-AB1DC8437C4E}" type="presOf" srcId="{E962E68D-0EA6-49C1-8B04-D4276151C803}" destId="{6880DDFF-91FD-4A82-A971-1288D617655A}" srcOrd="0" destOrd="0" presId="urn:microsoft.com/office/officeart/2005/8/layout/vList5"/>
    <dgm:cxn modelId="{AA7EDE15-8AAC-42D5-8F7A-BE95D66FADA6}" type="presOf" srcId="{CBE1606B-4BBD-437A-B28B-9B9386D8B7ED}" destId="{2BBB2BE5-3B28-4E0B-8938-9C055CFE8CE8}" srcOrd="0" destOrd="2" presId="urn:microsoft.com/office/officeart/2005/8/layout/vList5"/>
    <dgm:cxn modelId="{CF704F5D-15C2-4720-968F-DD3CDD4F3449}" type="presOf" srcId="{2C5FE4D8-D4F0-D048-A3AC-B832A2883AAC}" destId="{2BBB2BE5-3B28-4E0B-8938-9C055CFE8CE8}" srcOrd="0" destOrd="0" presId="urn:microsoft.com/office/officeart/2005/8/layout/vList5"/>
    <dgm:cxn modelId="{FE3068B0-2546-E844-A44E-C858A134B721}" srcId="{A85813F8-C9D5-514F-A57C-1B6F8E657720}" destId="{2C5FE4D8-D4F0-D048-A3AC-B832A2883AAC}" srcOrd="0" destOrd="0" parTransId="{B6DE7424-C3E9-FE4C-86E8-8FACDFBABB4E}" sibTransId="{81E2AB79-66F3-3D4F-B462-DB72FCEF608C}"/>
    <dgm:cxn modelId="{9AD3F4FD-A1A2-4216-867D-DFF1F0D5FF58}" type="presOf" srcId="{60D4109C-09D4-41D6-9757-5E15CB1B63A5}" destId="{74E718B2-238C-4F3D-8CCE-95EECE08FCCF}" srcOrd="0" destOrd="1" presId="urn:microsoft.com/office/officeart/2005/8/layout/vList5"/>
    <dgm:cxn modelId="{584022EE-FB95-4C71-9CFE-D3F4BB71E096}" srcId="{13848378-9403-4C4F-85E5-C4A8F998BC20}" destId="{E962E68D-0EA6-49C1-8B04-D4276151C803}" srcOrd="0" destOrd="0" parTransId="{4D90F021-AEE4-44BD-9C9D-F629F56C5C6C}" sibTransId="{DBE6A155-83EA-4F99-9A6E-0F28830714B7}"/>
    <dgm:cxn modelId="{DEC6F829-77EB-4341-B83E-EF2FE362EE34}" srcId="{8634068A-940C-A849-A7D8-3342F8463BB6}" destId="{F523E339-CEB3-6947-97F5-39010EC8D6FC}" srcOrd="0" destOrd="0" parTransId="{B8595CD2-74E4-704A-8A33-D2745AF2804C}" sibTransId="{C6492580-9169-C74C-B900-619CBDFFA18A}"/>
    <dgm:cxn modelId="{A35C66DA-5E4D-4CD0-A59B-922DC23E807D}" type="presOf" srcId="{CBD2371C-0F31-47C2-803E-569DF45805EB}" destId="{07E75D69-6AF8-491C-899E-8415B9C340E0}" srcOrd="0" destOrd="0" presId="urn:microsoft.com/office/officeart/2005/8/layout/vList5"/>
    <dgm:cxn modelId="{42DCCD53-8941-414A-B907-13437DE5A991}" type="presOf" srcId="{13848378-9403-4C4F-85E5-C4A8F998BC20}" destId="{11811031-E7CB-4A9B-B81F-3A200AB16024}" srcOrd="0" destOrd="0" presId="urn:microsoft.com/office/officeart/2005/8/layout/vList5"/>
    <dgm:cxn modelId="{86574D2D-27DD-43C0-9961-62BBF7D2B4BD}" type="presOf" srcId="{A85813F8-C9D5-514F-A57C-1B6F8E657720}" destId="{C24FF1F0-BE01-4F6A-90CD-404C25B667FA}" srcOrd="0" destOrd="0" presId="urn:microsoft.com/office/officeart/2005/8/layout/vList5"/>
    <dgm:cxn modelId="{03E91F82-B38C-9842-9BAA-56F5C66D07D7}" srcId="{CBD2371C-0F31-47C2-803E-569DF45805EB}" destId="{8634068A-940C-A849-A7D8-3342F8463BB6}" srcOrd="1" destOrd="0" parTransId="{3F353388-9645-724B-A099-32FA3C1D0549}" sibTransId="{4644EE7D-28DE-AA4C-887C-14365FDBC3B1}"/>
    <dgm:cxn modelId="{A2066831-794D-4025-9AC2-61AAFE198B33}" type="presOf" srcId="{F523E339-CEB3-6947-97F5-39010EC8D6FC}" destId="{74E718B2-238C-4F3D-8CCE-95EECE08FCCF}" srcOrd="0" destOrd="0" presId="urn:microsoft.com/office/officeart/2005/8/layout/vList5"/>
    <dgm:cxn modelId="{A8A8C064-3F28-4783-A334-5425451D6B25}" type="presOf" srcId="{6C4B3BD4-D80F-4628-AE41-6F2928C38139}" destId="{2BBB2BE5-3B28-4E0B-8938-9C055CFE8CE8}" srcOrd="0" destOrd="1" presId="urn:microsoft.com/office/officeart/2005/8/layout/vList5"/>
    <dgm:cxn modelId="{6B3B5F46-04F2-4309-A657-91FAEDAFA268}" srcId="{CBD2371C-0F31-47C2-803E-569DF45805EB}" destId="{13848378-9403-4C4F-85E5-C4A8F998BC20}" srcOrd="0" destOrd="0" parTransId="{BBE58BBF-11B3-461F-A1F9-7A5F9B88C546}" sibTransId="{17976C67-5DCA-4509-93F1-882940A2E869}"/>
    <dgm:cxn modelId="{9B823D67-DA88-4980-A657-5CA8F2282FA4}" srcId="{A85813F8-C9D5-514F-A57C-1B6F8E657720}" destId="{6C4B3BD4-D80F-4628-AE41-6F2928C38139}" srcOrd="1" destOrd="0" parTransId="{1C259CD9-E671-41C5-9FA1-1DB1669E760D}" sibTransId="{C07D8E9A-9B9C-488B-AAEB-57CFED22A9D0}"/>
    <dgm:cxn modelId="{2B97ED79-EBF9-496E-B316-887CDE3A210E}" type="presOf" srcId="{8634068A-940C-A849-A7D8-3342F8463BB6}" destId="{9033259C-99E6-4275-AF2C-F7CC3E2EA063}" srcOrd="0" destOrd="0" presId="urn:microsoft.com/office/officeart/2005/8/layout/vList5"/>
    <dgm:cxn modelId="{C3FC28E5-039B-47AE-A769-AFE5AEA22C67}" type="presParOf" srcId="{07E75D69-6AF8-491C-899E-8415B9C340E0}" destId="{DF06233F-A3B0-4F8C-90E0-3F355699D65C}" srcOrd="0" destOrd="0" presId="urn:microsoft.com/office/officeart/2005/8/layout/vList5"/>
    <dgm:cxn modelId="{17441228-BDA0-4B7A-B8CB-F4352A5EB9B2}" type="presParOf" srcId="{DF06233F-A3B0-4F8C-90E0-3F355699D65C}" destId="{11811031-E7CB-4A9B-B81F-3A200AB16024}" srcOrd="0" destOrd="0" presId="urn:microsoft.com/office/officeart/2005/8/layout/vList5"/>
    <dgm:cxn modelId="{80D6D24A-FC91-44E0-BB22-8C9E969A216C}" type="presParOf" srcId="{DF06233F-A3B0-4F8C-90E0-3F355699D65C}" destId="{6880DDFF-91FD-4A82-A971-1288D617655A}" srcOrd="1" destOrd="0" presId="urn:microsoft.com/office/officeart/2005/8/layout/vList5"/>
    <dgm:cxn modelId="{53AC83F3-20B1-42EA-87C1-DE51440508F5}" type="presParOf" srcId="{07E75D69-6AF8-491C-899E-8415B9C340E0}" destId="{BC8DE624-B348-4472-8944-E67DC09587C5}" srcOrd="1" destOrd="0" presId="urn:microsoft.com/office/officeart/2005/8/layout/vList5"/>
    <dgm:cxn modelId="{DAD2D5E9-5E3B-46F2-8C60-F7CEF923C840}" type="presParOf" srcId="{07E75D69-6AF8-491C-899E-8415B9C340E0}" destId="{9649B0F0-A1CE-492D-BFD4-71DCF98EF16B}" srcOrd="2" destOrd="0" presId="urn:microsoft.com/office/officeart/2005/8/layout/vList5"/>
    <dgm:cxn modelId="{01FDAE9D-62A2-453A-A831-2AE7E536F236}" type="presParOf" srcId="{9649B0F0-A1CE-492D-BFD4-71DCF98EF16B}" destId="{9033259C-99E6-4275-AF2C-F7CC3E2EA063}" srcOrd="0" destOrd="0" presId="urn:microsoft.com/office/officeart/2005/8/layout/vList5"/>
    <dgm:cxn modelId="{85C5C56A-8357-4CB1-BC92-9A4589955A51}" type="presParOf" srcId="{9649B0F0-A1CE-492D-BFD4-71DCF98EF16B}" destId="{74E718B2-238C-4F3D-8CCE-95EECE08FCCF}" srcOrd="1" destOrd="0" presId="urn:microsoft.com/office/officeart/2005/8/layout/vList5"/>
    <dgm:cxn modelId="{3ACCAC65-E69E-4ED8-8EBB-FA24E493892C}" type="presParOf" srcId="{07E75D69-6AF8-491C-899E-8415B9C340E0}" destId="{D0C7DA47-46EA-4583-BCEA-A73FB8FD8A5A}" srcOrd="3" destOrd="0" presId="urn:microsoft.com/office/officeart/2005/8/layout/vList5"/>
    <dgm:cxn modelId="{4B785753-FF96-4C7E-8C9E-74ECBCC6928F}" type="presParOf" srcId="{07E75D69-6AF8-491C-899E-8415B9C340E0}" destId="{DE516FC1-61BB-495E-A99C-3DDFEAA5C7C1}" srcOrd="4" destOrd="0" presId="urn:microsoft.com/office/officeart/2005/8/layout/vList5"/>
    <dgm:cxn modelId="{8ABCF791-6ED0-471B-8D69-3BB1E4CF2986}" type="presParOf" srcId="{DE516FC1-61BB-495E-A99C-3DDFEAA5C7C1}" destId="{C24FF1F0-BE01-4F6A-90CD-404C25B667FA}" srcOrd="0" destOrd="0" presId="urn:microsoft.com/office/officeart/2005/8/layout/vList5"/>
    <dgm:cxn modelId="{D4F80EA9-3DD0-4497-BA52-618087FECBB4}" type="presParOf" srcId="{DE516FC1-61BB-495E-A99C-3DDFEAA5C7C1}" destId="{2BBB2BE5-3B28-4E0B-8938-9C055CFE8C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0DDFF-91FD-4A82-A971-1288D617655A}">
      <dsp:nvSpPr>
        <dsp:cNvPr id="0" name=""/>
        <dsp:cNvSpPr/>
      </dsp:nvSpPr>
      <dsp:spPr>
        <a:xfrm rot="5400000">
          <a:off x="5410407" y="-1965546"/>
          <a:ext cx="832959" cy="5484129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u="sng" kern="1200" baseline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1</a:t>
          </a:r>
          <a:r>
            <a:rPr lang="ru-RU" sz="1200" i="1" kern="1200" baseline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</a:t>
          </a:r>
          <a:r>
            <a:rPr lang="ru-RU" sz="1200" i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Ввод в эксплуатацию автомобильных дорог общего пользования. Создание интеллектуальных транспортных систем в городских агломерациях и на федеральных трассах</a:t>
          </a:r>
          <a:r>
            <a:rPr lang="en-US" sz="1200" i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– </a:t>
          </a:r>
          <a:r>
            <a:rPr lang="ru-RU" sz="1200" i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5</a:t>
          </a:r>
          <a:r>
            <a:rPr lang="en-US" sz="1200" i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,</a:t>
          </a:r>
          <a:r>
            <a:rPr lang="ru-RU" sz="1200" i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1</a:t>
          </a:r>
          <a:r>
            <a:rPr lang="en-US" sz="1200" i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</a:t>
          </a:r>
          <a:r>
            <a:rPr lang="ru-RU" sz="1200" i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км.</a:t>
          </a:r>
          <a:endParaRPr lang="ru-RU" sz="1200" i="1" kern="1200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 rot="-5400000">
        <a:off x="3084822" y="400701"/>
        <a:ext cx="5443467" cy="751635"/>
      </dsp:txXfrm>
    </dsp:sp>
    <dsp:sp modelId="{11811031-E7CB-4A9B-B81F-3A200AB16024}">
      <dsp:nvSpPr>
        <dsp:cNvPr id="0" name=""/>
        <dsp:cNvSpPr/>
      </dsp:nvSpPr>
      <dsp:spPr>
        <a:xfrm>
          <a:off x="0" y="603"/>
          <a:ext cx="3084822" cy="155182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Параметр 1 </a:t>
          </a:r>
          <a:endParaRPr lang="en-US" sz="1600" b="1" kern="1200" dirty="0" smtClean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(Формирование единого транспортного пространства России на базе сбалансированного опережающего развития эффективной транспортной инфраструктуры)</a:t>
          </a:r>
          <a:endParaRPr lang="ru-RU" sz="1100" b="1" kern="1200" dirty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75754" y="76357"/>
        <a:ext cx="2933314" cy="1400320"/>
      </dsp:txXfrm>
    </dsp:sp>
    <dsp:sp modelId="{74E718B2-238C-4F3D-8CCE-95EECE08FCCF}">
      <dsp:nvSpPr>
        <dsp:cNvPr id="0" name=""/>
        <dsp:cNvSpPr/>
      </dsp:nvSpPr>
      <dsp:spPr>
        <a:xfrm rot="5400000">
          <a:off x="5206155" y="-336126"/>
          <a:ext cx="1241462" cy="5484129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u="sng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1</a:t>
          </a:r>
          <a:r>
            <a:rPr lang="ru-RU" sz="1200" i="1" u="non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Значительное увеличение доли отправок, доставленных в нормативный (договорной) срок в общем объеме отправок автомобильным транспортом </a:t>
          </a:r>
          <a:endParaRPr lang="ru-RU" sz="1200" i="1" u="none" kern="1200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u="sng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 2</a:t>
          </a:r>
          <a:r>
            <a:rPr lang="ru-RU" sz="1200" i="1" u="non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  Рост ВВП вследствие увеличения грузооборота, в </a:t>
          </a:r>
          <a:r>
            <a:rPr lang="ru-RU" sz="1200" i="1" u="none" kern="1200" baseline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т.ч</a:t>
          </a:r>
          <a:r>
            <a:rPr lang="ru-RU" sz="1200" i="1" u="non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. по федеральным трассам.</a:t>
          </a:r>
          <a:endParaRPr lang="ru-RU" sz="1200" i="1" u="none" kern="1200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 rot="-5400000">
        <a:off x="3084822" y="1845810"/>
        <a:ext cx="5423526" cy="1120256"/>
      </dsp:txXfrm>
    </dsp:sp>
    <dsp:sp modelId="{9033259C-99E6-4275-AF2C-F7CC3E2EA063}">
      <dsp:nvSpPr>
        <dsp:cNvPr id="0" name=""/>
        <dsp:cNvSpPr/>
      </dsp:nvSpPr>
      <dsp:spPr>
        <a:xfrm>
          <a:off x="0" y="1630023"/>
          <a:ext cx="3084822" cy="155182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Параметр 2 </a:t>
          </a:r>
          <a:endParaRPr lang="en-US" sz="1600" b="1" kern="1200" dirty="0" smtClean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(Обеспечение доступности и качества транспортно-логистических услуг в области грузовых перевозок на уровне потребностей развития экономики страны)</a:t>
          </a:r>
          <a:endParaRPr lang="ru-RU" sz="1100" b="1" kern="1200" dirty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75754" y="1705777"/>
        <a:ext cx="2933314" cy="1400320"/>
      </dsp:txXfrm>
    </dsp:sp>
    <dsp:sp modelId="{2BBB2BE5-3B28-4E0B-8938-9C055CFE8CE8}">
      <dsp:nvSpPr>
        <dsp:cNvPr id="0" name=""/>
        <dsp:cNvSpPr/>
      </dsp:nvSpPr>
      <dsp:spPr>
        <a:xfrm rot="5400000">
          <a:off x="4858932" y="1482321"/>
          <a:ext cx="1924528" cy="547877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u="sng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1</a:t>
          </a:r>
          <a:r>
            <a:rPr lang="ru-RU" sz="1200" i="1" u="non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Сокращение среднего времени транспортной доступности в крупных городских агломерациях Новосибирска на транспорте общего пользования по отношению к уровню 2011 года – 100 минут. Увеличивается пропускная способность  двух перегруженных городских мостов.</a:t>
          </a:r>
          <a:endParaRPr lang="ru-RU" sz="1200" i="1" u="none" kern="1200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u="sng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2</a:t>
          </a:r>
          <a:r>
            <a:rPr lang="ru-RU" sz="1200" i="1" u="non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Эффект от снижения количества дорожно-транспортных происшествий – 4 239 млн.</a:t>
          </a:r>
          <a:r>
            <a:rPr lang="en-US" sz="1200" i="1" u="non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</a:t>
          </a:r>
          <a:r>
            <a:rPr lang="ru-RU" sz="1200" i="1" u="non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руб.</a:t>
          </a:r>
          <a:endParaRPr lang="ru-RU" sz="1200" i="1" u="none" kern="1200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0" u="sng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Значение 3</a:t>
          </a:r>
          <a:r>
            <a:rPr lang="ru-RU" sz="1200" i="0" u="non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   </a:t>
          </a:r>
          <a:r>
            <a:rPr lang="ru-RU" sz="1200" i="1" u="non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Повышение показателей качества жизни населения. Увеличение связанности двух частей города  расположенных на противоположных берегах Оби. </a:t>
          </a:r>
          <a:endParaRPr lang="ru-RU" sz="1200" i="1" u="none" kern="1200" baseline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 rot="-5400000">
        <a:off x="3081810" y="3353391"/>
        <a:ext cx="5384825" cy="1736632"/>
      </dsp:txXfrm>
    </dsp:sp>
    <dsp:sp modelId="{C24FF1F0-BE01-4F6A-90CD-404C25B667FA}">
      <dsp:nvSpPr>
        <dsp:cNvPr id="0" name=""/>
        <dsp:cNvSpPr/>
      </dsp:nvSpPr>
      <dsp:spPr>
        <a:xfrm>
          <a:off x="0" y="3445793"/>
          <a:ext cx="3081810" cy="155182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Параметр 3 </a:t>
          </a:r>
          <a:endParaRPr lang="en-US" sz="1600" b="1" kern="1200" dirty="0" smtClean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(Обеспечение доступности и качества транспортных услуг для населения в соответствии с социальными стандартами)</a:t>
          </a:r>
          <a:endParaRPr lang="ru-RU" sz="1100" b="1" kern="1200" dirty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75754" y="3521547"/>
        <a:ext cx="2930302" cy="140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6FBF5-FE9B-BC46-9EAD-06AB2837606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3D577-DE18-B148-9D92-3F8157BD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0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EB7DE-B0B8-4869-B684-D29606A8BBC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9C978-4E67-449C-A312-5A6D7D3EF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59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0C46B-60D7-4846-8EB9-F5A96C2FD04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8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95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C978-4E67-449C-A312-5A6D7D3EFD9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7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55C-2FE7-2148-A84A-6A30613818F4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3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109F-86AF-934A-833C-273467F56F47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9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9819-23E3-9749-B269-DE56CE8E3DE2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729F-0FA9-C74E-8A3B-ABA934CFF578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5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B52-5D58-BC4E-8109-AEBB99F1C62E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8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7748-2351-024B-9B55-70ECA305E5EC}" type="datetime1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1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A7C1-0E7F-6241-A5C2-449C81B9D5D9}" type="datetime1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7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714D-1130-AC4A-A23F-F4A6DEBC4F38}" type="datetime1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1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E7F-B7B8-E24C-97FC-A985E1769B31}" type="datetime1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712-17D6-F744-B132-F7DEF5C9A57B}" type="datetime1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8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3114-E7F1-6842-B8DB-163C654D7959}" type="datetime1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9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4004-59AA-9C40-A330-8A8A15078EB5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68341" y="1166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3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6-03-09 в 12.4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3" y="0"/>
            <a:ext cx="4380271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36567" y="3385024"/>
            <a:ext cx="5727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Центрального Моста через реку Обь в городе Новосибирске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39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Новосибирская Область</a:t>
            </a:r>
            <a:endParaRPr lang="en-US" b="1" dirty="0">
              <a:solidFill>
                <a:srgbClr val="0039A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13994" y="6312281"/>
            <a:ext cx="9154007" cy="23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endParaRPr lang="ru-RU" sz="1100" dirty="0">
              <a:solidFill>
                <a:schemeClr val="bg1"/>
              </a:solidFill>
              <a:latin typeface="ChaletE-LondonEighty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9536" y="54868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III </a:t>
            </a:r>
            <a:r>
              <a:rPr lang="ru-RU" sz="2000" b="1" dirty="0">
                <a:latin typeface="Arial"/>
                <a:cs typeface="Arial"/>
              </a:rPr>
              <a:t>инфраструктурный конгресс</a:t>
            </a:r>
          </a:p>
        </p:txBody>
      </p:sp>
      <p:pic>
        <p:nvPicPr>
          <p:cNvPr id="2" name="Изображение 1" descr="gchp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13102"/>
            <a:ext cx="1194553" cy="1299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6566" y="1576407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Стресс-тест проектов, претендующих на финансирование из федерального дорожного фонда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Изображение 4" descr="скачанные файлы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609492"/>
            <a:ext cx="2376264" cy="771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2668" y="2841597"/>
            <a:ext cx="148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/>
                <a:cs typeface="Arial"/>
              </a:rPr>
              <a:t>при поддержке: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68" y="4442108"/>
            <a:ext cx="1099580" cy="13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84134" y="5807285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Титов Сергей Михайлович</a:t>
            </a:r>
          </a:p>
          <a:p>
            <a:pPr algn="ctr"/>
            <a:r>
              <a:rPr lang="ru-RU" sz="1600" dirty="0">
                <a:solidFill>
                  <a:srgbClr val="0039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Министр транспорта и дорожного хозяйства Новосибирской области</a:t>
            </a:r>
            <a:endParaRPr lang="en-US" sz="1600" dirty="0">
              <a:solidFill>
                <a:srgbClr val="0039A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0106" y="197086"/>
            <a:ext cx="842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 проекте 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Строительство Центрального Моста через реку Обь в г. Новосибирске</a:t>
            </a:r>
          </a:p>
        </p:txBody>
      </p:sp>
      <p:pic>
        <p:nvPicPr>
          <p:cNvPr id="6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0106" y="1226526"/>
            <a:ext cx="6991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Пункт взимания платы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44824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36820465"/>
              </p:ext>
            </p:extLst>
          </p:nvPr>
        </p:nvGraphicFramePr>
        <p:xfrm>
          <a:off x="1991544" y="119675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20105" y="197086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Социально-экономический эффект реализации проекта</a:t>
            </a:r>
          </a:p>
        </p:txBody>
      </p:sp>
      <p:pic>
        <p:nvPicPr>
          <p:cNvPr id="5" name="Изображение 4" descr="gchp_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88091"/>
              </p:ext>
            </p:extLst>
          </p:nvPr>
        </p:nvGraphicFramePr>
        <p:xfrm>
          <a:off x="5303912" y="1389984"/>
          <a:ext cx="5256580" cy="3911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2080"/>
                <a:gridCol w="1969753"/>
                <a:gridCol w="1084747"/>
              </a:tblGrid>
              <a:tr h="200736">
                <a:tc>
                  <a:txBody>
                    <a:bodyPr/>
                    <a:lstStyle/>
                    <a:p>
                      <a:pPr marL="0" marR="0" indent="0" algn="l" defTabSz="1123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Концедент</a:t>
                      </a:r>
                      <a:endParaRPr lang="en-GB" sz="16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073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</a:t>
                      </a:r>
                      <a:endParaRPr lang="en-GB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123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97150" algn="l"/>
                        </a:tabLst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</a:p>
                  </a:txBody>
                  <a:tcPr marL="78191" marR="78191" marT="41468" marB="414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1505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en-GB" sz="16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Капитального</a:t>
                      </a:r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гранта</a:t>
                      </a:r>
                      <a:endParaRPr lang="en-GB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ассигнования Федерального дорожного фонда,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предоставляемые по соглашению  о предоставлении межбюджетных трансфертов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073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</a:t>
                      </a:r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конкурса</a:t>
                      </a:r>
                      <a:endParaRPr lang="en-GB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грант</a:t>
                      </a:r>
                    </a:p>
                  </a:txBody>
                  <a:tcPr marL="78191" marR="78191" marT="41468" marB="414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78191" marR="78191" marT="41468" marB="414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736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Инвестиционный платеж</a:t>
                      </a:r>
                    </a:p>
                  </a:txBody>
                  <a:tcPr marL="78191" marR="78191" marT="41468" marB="414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621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Эксплуатационный платеж</a:t>
                      </a:r>
                    </a:p>
                  </a:txBody>
                  <a:tcPr marL="78191" marR="78191" marT="41468" marB="414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351585" y="2831762"/>
            <a:ext cx="1584175" cy="739273"/>
          </a:xfrm>
          <a:prstGeom prst="round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113" anchor="ctr" anchorCtr="0">
            <a:noAutofit/>
          </a:bodyPr>
          <a:lstStyle/>
          <a:p>
            <a:pPr marL="5566" lvl="2" algn="ctr" defTabSz="801472">
              <a:spcBef>
                <a:spcPct val="0"/>
              </a:spcBef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</a:t>
            </a:r>
          </a:p>
          <a:p>
            <a:pPr marL="5566" lvl="2" algn="ctr" defTabSz="801472">
              <a:spcBef>
                <a:spcPct val="0"/>
              </a:spcBef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19974" y="4530477"/>
            <a:ext cx="1584175" cy="565778"/>
          </a:xfrm>
          <a:prstGeom prst="round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113" anchor="ctr" anchorCtr="0">
            <a:noAutofit/>
          </a:bodyPr>
          <a:lstStyle/>
          <a:p>
            <a:pPr marL="5566" lvl="2" algn="ctr" defTabSz="801472">
              <a:spcBef>
                <a:spcPct val="0"/>
              </a:spcBef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Концессионер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8123" y="5498220"/>
            <a:ext cx="1480745" cy="81940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113" anchor="ctr" anchorCtr="0">
            <a:noAutofit/>
          </a:bodyPr>
          <a:lstStyle/>
          <a:p>
            <a:pPr marL="5566" lvl="2" algn="ctr" defTabSz="801472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Мостовой Переход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112061" y="5096256"/>
            <a:ext cx="0" cy="410211"/>
          </a:xfrm>
          <a:prstGeom prst="line">
            <a:avLst/>
          </a:prstGeom>
          <a:noFill/>
          <a:ln w="9525" cap="flat" cmpd="sng" algn="ctr">
            <a:solidFill>
              <a:srgbClr val="778189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631505" y="2257128"/>
            <a:ext cx="147699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  <a:endParaRPr lang="en-AU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 flipH="1">
            <a:off x="3674090" y="3597242"/>
            <a:ext cx="1512168" cy="93323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113" anchor="ctr" anchorCtr="0">
            <a:noAutofit/>
          </a:bodyPr>
          <a:lstStyle/>
          <a:p>
            <a:pPr marL="5566" lvl="2" algn="ctr" defTabSz="801472">
              <a:spcBef>
                <a:spcPct val="0"/>
              </a:spcBef>
              <a:defRPr/>
            </a:pP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Концессионное соглашение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2929" y="185317"/>
            <a:ext cx="3562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Правовая структура проекта</a:t>
            </a:r>
            <a:r>
              <a:rPr lang="ru-RU" b="1" baseline="30000" dirty="0">
                <a:solidFill>
                  <a:srgbClr val="632523"/>
                </a:solidFill>
                <a:latin typeface="Arial"/>
                <a:ea typeface="Tahoma" panose="020B0604030504040204" pitchFamily="34" charset="0"/>
                <a:cs typeface="Arial"/>
              </a:rPr>
              <a:t>1</a:t>
            </a:r>
            <a:endParaRPr lang="ru-RU" b="1" dirty="0">
              <a:solidFill>
                <a:srgbClr val="632523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pic>
        <p:nvPicPr>
          <p:cNvPr id="19" name="Изображение 21" descr="gchp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28" y="134638"/>
            <a:ext cx="396857" cy="431781"/>
          </a:xfrm>
          <a:prstGeom prst="rect">
            <a:avLst/>
          </a:prstGeom>
        </p:spPr>
      </p:pic>
      <p:sp>
        <p:nvSpPr>
          <p:cNvPr id="26" name="Pentagon 25"/>
          <p:cNvSpPr/>
          <p:nvPr/>
        </p:nvSpPr>
        <p:spPr>
          <a:xfrm flipH="1">
            <a:off x="3674090" y="1870711"/>
            <a:ext cx="1512166" cy="934842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113" anchor="ctr" anchorCtr="0">
            <a:noAutofit/>
          </a:bodyPr>
          <a:lstStyle/>
          <a:p>
            <a:pPr marL="5566" lvl="2" algn="ctr" defTabSz="801472">
              <a:spcBef>
                <a:spcPct val="0"/>
              </a:spcBef>
              <a:defRPr/>
            </a:pPr>
            <a:r>
              <a:rPr lang="ru-RU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 предоставлении иных межбюджетных трансфертов</a:t>
            </a:r>
            <a:endParaRPr lang="en-GB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23403" y="1144760"/>
            <a:ext cx="1377316" cy="705753"/>
          </a:xfrm>
          <a:prstGeom prst="round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113" anchor="ctr" anchorCtr="0">
            <a:noAutofit/>
          </a:bodyPr>
          <a:lstStyle/>
          <a:p>
            <a:pPr marL="5566" lvl="2" algn="ctr" defTabSz="801472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Росавтодор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30174" y="5702110"/>
            <a:ext cx="5852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Правовая структура проекта, представленная на слайде, может быть реализована в случае утверждения проекта Постановления Правительства РФ «Об  утверждении правил  распределения и предоставления иных межбюджетных трансфертов бюджетам субъектов Российской Федерации на осуществление государственной поддержки региональных проектов в сфере дорожного хозяйства, реализуемых на основе концессионных соглашений»</a:t>
            </a:r>
            <a:endParaRPr lang="ru-RU" sz="11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112061" y="1830498"/>
            <a:ext cx="0" cy="1032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108495" y="3525127"/>
            <a:ext cx="0" cy="1032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5258737" y="2798298"/>
            <a:ext cx="1502327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Концессионер</a:t>
            </a:r>
          </a:p>
        </p:txBody>
      </p:sp>
      <p:cxnSp>
        <p:nvCxnSpPr>
          <p:cNvPr id="58" name="Прямая со стрелкой 57"/>
          <p:cNvCxnSpPr>
            <a:stCxn id="26" idx="3"/>
            <a:endCxn id="44" idx="1"/>
          </p:cNvCxnSpPr>
          <p:nvPr/>
        </p:nvCxnSpPr>
        <p:spPr>
          <a:xfrm>
            <a:off x="3578688" y="3158338"/>
            <a:ext cx="1680049" cy="1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222892" y="1232323"/>
            <a:ext cx="1703571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Федеральный дорожный фонд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926776" y="1232323"/>
            <a:ext cx="165858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Инвесторы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585946" y="2798298"/>
            <a:ext cx="1340517" cy="720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Концедент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7753" y="264794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Капитальный грант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684466" y="2704369"/>
            <a:ext cx="146849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Заемные средства </a:t>
            </a:r>
          </a:p>
          <a:p>
            <a:pPr algn="ctr"/>
            <a:endParaRPr lang="ru-RU" sz="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Обслуживание  заемных средств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83889" y="4620599"/>
            <a:ext cx="92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Плата за проезд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294069" y="5085184"/>
            <a:ext cx="141197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Потребители</a:t>
            </a:r>
          </a:p>
        </p:txBody>
      </p:sp>
      <p:cxnSp>
        <p:nvCxnSpPr>
          <p:cNvPr id="48" name="Прямая со стрелкой 47"/>
          <p:cNvCxnSpPr>
            <a:stCxn id="44" idx="2"/>
            <a:endCxn id="41" idx="0"/>
          </p:cNvCxnSpPr>
          <p:nvPr/>
        </p:nvCxnSpPr>
        <p:spPr>
          <a:xfrm flipH="1">
            <a:off x="6000058" y="3518378"/>
            <a:ext cx="9843" cy="1566806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20106" y="197086"/>
            <a:ext cx="377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32523"/>
                </a:solidFill>
                <a:latin typeface="Arial"/>
                <a:ea typeface="Tahoma" panose="020B0604030504040204" pitchFamily="34" charset="0"/>
                <a:cs typeface="Arial"/>
              </a:rPr>
              <a:t>Финансовая структура проекта</a:t>
            </a:r>
            <a:endParaRPr lang="ru-RU" b="1" dirty="0">
              <a:solidFill>
                <a:srgbClr val="632523"/>
              </a:solidFill>
              <a:latin typeface="Arial"/>
              <a:cs typeface="Arial"/>
            </a:endParaRPr>
          </a:p>
        </p:txBody>
      </p:sp>
      <p:pic>
        <p:nvPicPr>
          <p:cNvPr id="22" name="Изображение 21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52964" y="5746359"/>
            <a:ext cx="8391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Доходность на заемный капитал, закладываемая в финансовую модель, составляет – 15%.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Концессионер привлекает заемные средства у коммерческих банков на срок до 15 лет по ставке привязанной к Ключевой ставке ЦБ.</a:t>
            </a:r>
          </a:p>
        </p:txBody>
      </p:sp>
      <p:sp>
        <p:nvSpPr>
          <p:cNvPr id="26" name="Прямоугольник 62"/>
          <p:cNvSpPr/>
          <p:nvPr/>
        </p:nvSpPr>
        <p:spPr>
          <a:xfrm>
            <a:off x="1920105" y="2798297"/>
            <a:ext cx="165858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Финансирующие организации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9523" y="1300628"/>
            <a:ext cx="237643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Собственные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средства </a:t>
            </a:r>
          </a:p>
          <a:p>
            <a:pPr algn="ctr"/>
            <a:endParaRPr lang="ru-RU" sz="5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Обслуживание собственных  средств </a:t>
            </a:r>
          </a:p>
        </p:txBody>
      </p:sp>
      <p:cxnSp>
        <p:nvCxnSpPr>
          <p:cNvPr id="25" name="Elbow Connector 24"/>
          <p:cNvCxnSpPr>
            <a:stCxn id="63" idx="3"/>
            <a:endCxn id="44" idx="0"/>
          </p:cNvCxnSpPr>
          <p:nvPr/>
        </p:nvCxnSpPr>
        <p:spPr>
          <a:xfrm>
            <a:off x="3585358" y="1592364"/>
            <a:ext cx="2424542" cy="1205935"/>
          </a:xfrm>
          <a:prstGeom prst="bentConnector2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57"/>
          <p:cNvCxnSpPr/>
          <p:nvPr/>
        </p:nvCxnSpPr>
        <p:spPr>
          <a:xfrm>
            <a:off x="6761063" y="2910737"/>
            <a:ext cx="182488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7"/>
          <p:cNvCxnSpPr/>
          <p:nvPr/>
        </p:nvCxnSpPr>
        <p:spPr>
          <a:xfrm>
            <a:off x="6761063" y="3320555"/>
            <a:ext cx="182488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16080" y="3043557"/>
            <a:ext cx="17281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Плата концедента </a:t>
            </a:r>
          </a:p>
          <a:p>
            <a:pPr algn="ctr"/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(Минимальная гарантия доходности)</a:t>
            </a:r>
          </a:p>
        </p:txBody>
      </p:sp>
      <p:cxnSp>
        <p:nvCxnSpPr>
          <p:cNvPr id="54" name="Прямая со стрелкой 57"/>
          <p:cNvCxnSpPr/>
          <p:nvPr/>
        </p:nvCxnSpPr>
        <p:spPr>
          <a:xfrm flipH="1" flipV="1">
            <a:off x="9696401" y="1808387"/>
            <a:ext cx="1" cy="98991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968208" y="18139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Федеральное со-финансирование Капитального гранта</a:t>
            </a:r>
          </a:p>
        </p:txBody>
      </p:sp>
      <p:sp>
        <p:nvSpPr>
          <p:cNvPr id="59" name="Прямоугольник 43"/>
          <p:cNvSpPr/>
          <p:nvPr/>
        </p:nvSpPr>
        <p:spPr>
          <a:xfrm>
            <a:off x="5315460" y="3861048"/>
            <a:ext cx="1502327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Оператор</a:t>
            </a:r>
          </a:p>
        </p:txBody>
      </p:sp>
    </p:spTree>
    <p:extLst>
      <p:ext uri="{BB962C8B-B14F-4D97-AF65-F5344CB8AC3E}">
        <p14:creationId xmlns:p14="http://schemas.microsoft.com/office/powerpoint/2010/main" val="6858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988" y="332657"/>
            <a:ext cx="470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32523"/>
                </a:solidFill>
                <a:latin typeface="Arial"/>
                <a:cs typeface="Arial"/>
              </a:rPr>
              <a:t>Предварительные этапы реализации проекта</a:t>
            </a:r>
            <a:endParaRPr lang="ru-RU" dirty="0">
              <a:solidFill>
                <a:srgbClr val="632523"/>
              </a:solidFill>
              <a:latin typeface="Arial"/>
              <a:cs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18677"/>
              </p:ext>
            </p:extLst>
          </p:nvPr>
        </p:nvGraphicFramePr>
        <p:xfrm>
          <a:off x="1860576" y="1279362"/>
          <a:ext cx="8117730" cy="47286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4287"/>
                <a:gridCol w="1892905"/>
                <a:gridCol w="615704"/>
                <a:gridCol w="1040480"/>
                <a:gridCol w="288032"/>
                <a:gridCol w="216024"/>
                <a:gridCol w="377169"/>
                <a:gridCol w="498220"/>
                <a:gridCol w="498220"/>
                <a:gridCol w="569394"/>
                <a:gridCol w="462929"/>
                <a:gridCol w="474388"/>
                <a:gridCol w="929978"/>
              </a:tblGrid>
              <a:tr h="335343">
                <a:tc rowSpan="2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Мероприятия по проекту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Период, год.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263">
                <a:tc vMerge="1">
                  <a:txBody>
                    <a:bodyPr/>
                    <a:lstStyle/>
                    <a:p>
                      <a:endParaRPr lang="ru-RU" sz="105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50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Прединвестиционный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этап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4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структурирование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Разработка юридической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финансовой моделей Проекта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06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Разработка ПСД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2014-2016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Получено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согласование ГЭ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416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решение о заключении концессионного соглашения (указать реквизиты НПА)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май 2016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51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конкурсная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процедура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6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lvl="0" indent="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долгового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394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Инвестиционный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этап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1000">
                          <a:schemeClr val="accent3">
                            <a:lumMod val="20000"/>
                            <a:lumOff val="80000"/>
                          </a:schemeClr>
                        </a:gs>
                        <a:gs pos="52000">
                          <a:schemeClr val="bg1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94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объектов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1000">
                          <a:schemeClr val="accent3">
                            <a:lumMod val="20000"/>
                            <a:lumOff val="80000"/>
                          </a:schemeClr>
                        </a:gs>
                        <a:gs pos="54000">
                          <a:schemeClr val="bg1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394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Эксплуатационный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этап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51000">
                          <a:schemeClr val="accent3">
                            <a:lumMod val="20000"/>
                            <a:lumOff val="80000"/>
                          </a:schemeClr>
                        </a:gs>
                        <a:gs pos="52000">
                          <a:schemeClr val="bg1"/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января </a:t>
                      </a:r>
                    </a:p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6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Завершение проекта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Истечение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срока действия КС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Изображение 3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106" y="197086"/>
            <a:ext cx="402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632523"/>
                </a:solidFill>
                <a:latin typeface="Arial"/>
                <a:ea typeface="Tahoma" panose="020B0604030504040204" pitchFamily="34" charset="0"/>
                <a:cs typeface="Arial"/>
              </a:rPr>
              <a:t>Распределение рисков проекта</a:t>
            </a:r>
            <a:r>
              <a:rPr lang="ru-RU" b="1" baseline="30000" dirty="0">
                <a:solidFill>
                  <a:srgbClr val="632523"/>
                </a:solidFill>
                <a:latin typeface="Arial"/>
                <a:ea typeface="Tahoma" panose="020B0604030504040204" pitchFamily="34" charset="0"/>
                <a:cs typeface="Arial"/>
              </a:rPr>
              <a:t>1</a:t>
            </a:r>
            <a:endParaRPr lang="ru-RU" b="1" dirty="0">
              <a:solidFill>
                <a:srgbClr val="632523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pic>
        <p:nvPicPr>
          <p:cNvPr id="5" name="Изображение 4" descr="gchp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92" y="116900"/>
            <a:ext cx="396857" cy="43178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0400"/>
              </p:ext>
            </p:extLst>
          </p:nvPr>
        </p:nvGraphicFramePr>
        <p:xfrm>
          <a:off x="1784097" y="767552"/>
          <a:ext cx="8732923" cy="52351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4945"/>
                <a:gridCol w="1361033"/>
                <a:gridCol w="5036242"/>
                <a:gridCol w="1167824"/>
                <a:gridCol w="802879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риска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Публичный партнер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Частный партнер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7631">
                <a:tc rowSpan="5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 проектирования и подготовительного этапа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Предоставление земельных участков</a:t>
                      </a:r>
                      <a:endParaRPr lang="ru-RU" sz="11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инженерных коммуникаций</a:t>
                      </a:r>
                      <a:endParaRPr lang="ru-RU" sz="110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земельных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участков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Срыв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срока проектирования объекта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не применим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Срыв срока подготовительных мероприятий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rowSpan="7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создания объекта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Ликвидация природных катастроф и иных форс-мажоров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Ликвидация экологических последствий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Срыв сроков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создания (строительства/реконструкции) объекта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Срыв сроков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ввода объекта в эксплуатацию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 на создание за счет роста курсов валют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затрат на создание за счет темпа роста инфляции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затрат на создание за счет роста процентов по долгу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rowSpan="5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 эксплуатации объекта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затрат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эксплуатацию имущества, переданного </a:t>
                      </a:r>
                      <a:r>
                        <a:rPr lang="ru-RU" sz="11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1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партн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затрат на эксплуатацию за счет роста курсов валют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57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затрат на эксплуатацию за счет темпа роста инфляции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затрат на эксплуатацию за счет роста процентов по долгу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затрат на эксплуатацию за счет увеличения налогов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474">
                <a:tc row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 получения дохода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Неполучение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платежей, обеспечивающих гарантию </a:t>
                      </a:r>
                      <a:r>
                        <a:rPr lang="ru-RU" sz="11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доходности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1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47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Падение выручки вследствие снижения объёма / качества оказания услуг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1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47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Падение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выручки вследствие снижения цен (тарифов) на оказание услуг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47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Падение выручки вследствие неплатежей со стороны потребителей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1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474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риски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Расторжение соглашения по вине публичного партнера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1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47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Расторжение соглашения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вине частного партнера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1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47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Форс-мажорные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обстоятельства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1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✔</a:t>
                      </a:r>
                      <a:endParaRPr lang="ru-RU" sz="1100" b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1398" y="6381328"/>
            <a:ext cx="87927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данном слайде распределение рисков указано примерно. Исполнитель сам определяет риски, которые на себя принимают стороны</a:t>
            </a:r>
            <a:endParaRPr lang="ru-RU" sz="105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20106" y="19708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32523"/>
                </a:solidFill>
                <a:latin typeface="Arial"/>
                <a:ea typeface="Tahoma" panose="020B0604030504040204" pitchFamily="34" charset="0"/>
                <a:cs typeface="Arial"/>
              </a:rPr>
              <a:t>Резюме проекта</a:t>
            </a:r>
            <a:endParaRPr lang="ru-RU" b="1" dirty="0">
              <a:solidFill>
                <a:srgbClr val="632523"/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19536" y="2636912"/>
            <a:ext cx="237626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инвестиций в проект: </a:t>
            </a:r>
          </a:p>
          <a:p>
            <a:pPr algn="ctr"/>
            <a:r>
              <a:rPr lang="ru-RU" sz="1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млрд. рублей</a:t>
            </a:r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ru-RU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19536" y="1052736"/>
            <a:ext cx="237626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Концедент: </a:t>
            </a: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27848" y="2636912"/>
            <a:ext cx="237626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концессионера: </a:t>
            </a:r>
          </a:p>
          <a:p>
            <a:pPr algn="ctr"/>
            <a:r>
              <a:rPr lang="ru-RU" sz="1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млрд. рублей</a:t>
            </a:r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endParaRPr lang="ru-RU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грант</a:t>
            </a:r>
          </a:p>
          <a:p>
            <a:pPr algn="ctr"/>
            <a:r>
              <a:rPr lang="ru-RU" sz="1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млрд. рублей</a:t>
            </a:r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</a:p>
          <a:p>
            <a:pPr algn="ctr"/>
            <a:endParaRPr lang="ru-RU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27848" y="1052736"/>
            <a:ext cx="237626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/ категория дороги:  </a:t>
            </a: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5,1 км., кат. дороги </a:t>
            </a: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магистральная улица </a:t>
            </a: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непрерывного движения, макс.  – 10000 авт./час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08168" y="2564904"/>
            <a:ext cx="237626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Трафик: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84 469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авто/сутки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год эксплуатации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27848" y="4221088"/>
            <a:ext cx="237626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Бюджетная эффективность проекта: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бюджетной эффективности 1,02</a:t>
            </a:r>
          </a:p>
          <a:p>
            <a:pPr algn="ctr"/>
            <a:endParaRPr lang="ru-RU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08168" y="1052736"/>
            <a:ext cx="237626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проекта:</a:t>
            </a: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стадия </a:t>
            </a:r>
            <a:r>
              <a:rPr lang="ru-RU" sz="1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2017-2021</a:t>
            </a: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Эксплуатационная стадия </a:t>
            </a:r>
            <a:r>
              <a:rPr lang="ru-RU" sz="1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2022-2041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51584" y="5769260"/>
            <a:ext cx="605324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Социально-экономическая эффективность: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 26% (</a:t>
            </a:r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от реализации проекта для потребителей)</a:t>
            </a: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показателей качества жизни населения</a:t>
            </a:r>
          </a:p>
          <a:p>
            <a:pPr lvl="0"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Сокращение среднего времени пребывания в пути пассажиров</a:t>
            </a:r>
            <a:endParaRPr lang="ru-RU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Изображение 28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84" y="116900"/>
            <a:ext cx="396857" cy="431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19536" y="4209180"/>
            <a:ext cx="237626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Концедента Эксплуатационный платеж</a:t>
            </a:r>
          </a:p>
          <a:p>
            <a:pPr algn="ctr"/>
            <a:r>
              <a:rPr lang="ru-RU" sz="135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16,7 млрд рублей </a:t>
            </a:r>
            <a:r>
              <a:rPr lang="ru-RU" sz="13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135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платеж</a:t>
            </a:r>
          </a:p>
          <a:p>
            <a:pPr algn="ctr"/>
            <a:r>
              <a:rPr lang="ru-RU" sz="135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80,5 млрд рублей</a:t>
            </a:r>
            <a:r>
              <a:rPr lang="ru-RU" sz="13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08168" y="4185084"/>
            <a:ext cx="237626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доход от платы за проезд</a:t>
            </a:r>
          </a:p>
          <a:p>
            <a:pPr algn="ctr"/>
            <a:r>
              <a:rPr lang="ru-RU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млрд. рублей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Концедента в сверхдоходе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 млрд. рублей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ru-RU" sz="13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0612" y="6300028"/>
            <a:ext cx="207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в ценах соответствующих лет</a:t>
            </a:r>
          </a:p>
          <a:p>
            <a:r>
              <a:rPr lang="ru-RU" sz="9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в ценах 3 </a:t>
            </a:r>
            <a:r>
              <a:rPr lang="ru-RU" sz="9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9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33523" y="5641934"/>
            <a:ext cx="208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Прогнозный трафик и тариф за проезд обеспечивают снижение расходов концедента на выплату Платы концедента</a:t>
            </a:r>
          </a:p>
        </p:txBody>
      </p:sp>
    </p:spTree>
    <p:extLst>
      <p:ext uri="{BB962C8B-B14F-4D97-AF65-F5344CB8AC3E}">
        <p14:creationId xmlns:p14="http://schemas.microsoft.com/office/powerpoint/2010/main" val="38029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0106" y="197086"/>
            <a:ext cx="842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 проекте 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Строительство Центрального Моста через реку Обь в г. Новосибирске</a:t>
            </a:r>
          </a:p>
        </p:txBody>
      </p:sp>
      <p:pic>
        <p:nvPicPr>
          <p:cNvPr id="6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 descr="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26" y="2054632"/>
            <a:ext cx="8681731" cy="45579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20105" y="1229822"/>
            <a:ext cx="7822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Планировочное решение мостового перехода </a:t>
            </a:r>
          </a:p>
        </p:txBody>
      </p:sp>
    </p:spTree>
    <p:extLst>
      <p:ext uri="{BB962C8B-B14F-4D97-AF65-F5344CB8AC3E}">
        <p14:creationId xmlns:p14="http://schemas.microsoft.com/office/powerpoint/2010/main" val="15643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0106" y="197086"/>
            <a:ext cx="842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 проекте 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Строительство Центрального Моста через реку Обь в г. Новосибирске</a:t>
            </a:r>
          </a:p>
        </p:txBody>
      </p:sp>
      <p:pic>
        <p:nvPicPr>
          <p:cNvPr id="6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0106" y="1226526"/>
            <a:ext cx="6991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Проектная панорама моста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9"/>
          <a:stretch/>
        </p:blipFill>
        <p:spPr>
          <a:xfrm>
            <a:off x="1521352" y="1952621"/>
            <a:ext cx="9144000" cy="457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0105" y="1970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 проекте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27125"/>
              </p:ext>
            </p:extLst>
          </p:nvPr>
        </p:nvGraphicFramePr>
        <p:xfrm>
          <a:off x="1919536" y="908720"/>
          <a:ext cx="8337742" cy="54296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7519"/>
                <a:gridCol w="2330793"/>
                <a:gridCol w="2908731"/>
                <a:gridCol w="2620699"/>
              </a:tblGrid>
              <a:tr h="35144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параметры проекта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Значение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6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1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Предмет проекта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Строительство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и эксплуатация на платной основе мостового перехода</a:t>
                      </a:r>
                      <a:r>
                        <a:rPr lang="en-US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через р. Обь</a:t>
                      </a:r>
                      <a:endParaRPr lang="ru-RU" sz="12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43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Статус проекта 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Проектная документация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разработана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Конкурсная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документация разработана</a:t>
                      </a:r>
                      <a:endParaRPr lang="ru-RU" sz="12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Конкурс планируется объявить до мая 2016 </a:t>
                      </a:r>
                      <a:endParaRPr lang="ru-RU" sz="12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endParaRPr lang="ru-RU" sz="12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</a:tr>
              <a:tr h="400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3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Форма реализации проекта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Концессия</a:t>
                      </a:r>
                      <a:endParaRPr lang="ru-RU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0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4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Участники проекта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Концедент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Новосибирская область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Министерство транспорта и дорожного хозяйства НО</a:t>
                      </a:r>
                      <a:r>
                        <a:rPr lang="en-US" sz="1200" i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   </a:t>
                      </a:r>
                      <a:endParaRPr lang="ru-RU" sz="1200" i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АО «Центральный Мост»</a:t>
                      </a:r>
                      <a:endParaRPr lang="en-US" sz="1200" i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Консультанты концедента</a:t>
                      </a:r>
                      <a:r>
                        <a:rPr lang="en-US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:</a:t>
                      </a:r>
                      <a:endParaRPr lang="ru-RU" sz="1200" i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АО Институт Стройпроект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Herbert Smith Freehills</a:t>
                      </a:r>
                      <a:endParaRPr lang="ru-RU" sz="1200" b="0" i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Объекты соглашения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Мостовой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переход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длиной 5,1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км, 6 полос движения, ПВП, расчетная скорость 100 км/час</a:t>
                      </a:r>
                      <a:endParaRPr lang="ru-RU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23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Срок реализации проекта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C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рок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концессии – 25 лет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Строительство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– 5 лет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Эксплуатация – 20 лет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</a:tr>
              <a:tr h="3623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7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Период реализации проекта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Предположительные даты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Конкурс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– май-октябрь 2016 года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Коммерческое закрытие – 2 кв. 2017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Ввод в эксплуатацию  – не позднее 60 месяцев после подписания КС</a:t>
                      </a:r>
                      <a:endParaRPr lang="ru-RU" sz="12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 descr="U:\logo_s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3508864"/>
            <a:ext cx="1137921" cy="3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4223114"/>
            <a:ext cx="1196131" cy="4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84232" y="6275832"/>
            <a:ext cx="1944216" cy="5832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105" y="1970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 проекте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607970"/>
              </p:ext>
            </p:extLst>
          </p:nvPr>
        </p:nvGraphicFramePr>
        <p:xfrm>
          <a:off x="1919536" y="908721"/>
          <a:ext cx="8337742" cy="45876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7519"/>
                <a:gridCol w="2618825"/>
                <a:gridCol w="5241398"/>
              </a:tblGrid>
              <a:tr h="28282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параметры проекта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Значение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/>
                </a:tc>
              </a:tr>
              <a:tr h="941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8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Объем финансирования</a:t>
                      </a:r>
                      <a:r>
                        <a:rPr lang="ru-RU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капитальных затрат</a:t>
                      </a:r>
                    </a:p>
                    <a:p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32 078 587,37 тыс. руб. в ценах 3 кв. 2015 г с НДС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заключению государственной вневедомственной экспертизы Новосибирской области) (источники финансирования: капитальный грант 75% и инвестиции концессионера 25%)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9124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9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Полная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стоимость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создания объекта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49 млрд. рублей в ценах соответствующих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лет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</a:tr>
              <a:tr h="848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10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Плата</a:t>
                      </a:r>
                      <a:r>
                        <a:rPr lang="ru-RU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Концедента за полный срок концессии (инвестиционный платеж)</a:t>
                      </a:r>
                      <a:endParaRPr lang="ru-RU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lvl="0"/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80,5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млрд. рублей в ценах соответствующих лет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endParaRPr lang="ru-RU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848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11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Плата</a:t>
                      </a:r>
                      <a:r>
                        <a:rPr lang="ru-RU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Концедента за полный срок концессии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(эксплуатационный платеж)</a:t>
                      </a:r>
                      <a:endParaRPr lang="ru-RU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16,7 млрд. рублей в ценах 3 кв. 2015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г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</a:tr>
              <a:tr h="7541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12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Ожидаемый доход от платы за проезд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108 млрд.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рублей в ценах соответствующих лет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6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84232" y="6275832"/>
            <a:ext cx="1944216" cy="5832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106" y="197086"/>
            <a:ext cx="553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Основные технико-экономические показатели</a:t>
            </a:r>
          </a:p>
        </p:txBody>
      </p:sp>
      <p:pic>
        <p:nvPicPr>
          <p:cNvPr id="6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41133"/>
              </p:ext>
            </p:extLst>
          </p:nvPr>
        </p:nvGraphicFramePr>
        <p:xfrm>
          <a:off x="2083466" y="1034336"/>
          <a:ext cx="8075054" cy="2954576"/>
        </p:xfrm>
        <a:graphic>
          <a:graphicData uri="http://schemas.openxmlformats.org/drawingml/2006/table">
            <a:tbl>
              <a:tblPr firstRow="1" firstCol="1" bandRow="1"/>
              <a:tblGrid>
                <a:gridCol w="3286015"/>
                <a:gridCol w="4789039"/>
              </a:tblGrid>
              <a:tr h="285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 параметры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Значение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автомобильной дороги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магистральная улица общегородского значения непрерывного движения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5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дорожной одежды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Расчетная скорость движения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n-US" sz="12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/ч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Длина основного хода трассы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 км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Ширина проезжей части основного хода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15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 до 24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,9 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полос движения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4 до 6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Ширина полосы движения основного хода трассы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3,75 м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искусственных сооружений на основном ходе 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трассы.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52066"/>
              </p:ext>
            </p:extLst>
          </p:nvPr>
        </p:nvGraphicFramePr>
        <p:xfrm>
          <a:off x="2096344" y="4474569"/>
          <a:ext cx="8062176" cy="1950635"/>
        </p:xfrm>
        <a:graphic>
          <a:graphicData uri="http://schemas.openxmlformats.org/drawingml/2006/table">
            <a:tbl>
              <a:tblPr firstRow="1" firstCol="1" bandRow="1"/>
              <a:tblGrid>
                <a:gridCol w="3279576"/>
                <a:gridCol w="4782600"/>
              </a:tblGrid>
              <a:tr h="141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 параметры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Значение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Полная длина моста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5,23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Схема моста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(42+60+2х72+60) + (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77,2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+3×110+2х126+11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6,8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+ (229,03+102+48) + (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2х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39), м</a:t>
                      </a:r>
                      <a:endParaRPr lang="ru-RU" sz="12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Ширина моста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30,26…31,86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том числе проезжей части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14,25 = 28,5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полос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Судоходный 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подмостовой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габарит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х (120 х 13,5),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007567" y="690732"/>
            <a:ext cx="5599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B629D"/>
                </a:solidFill>
                <a:cs typeface="Arial" panose="020B0604020202020204" pitchFamily="34" charset="0"/>
              </a:rPr>
              <a:t>Основные параметры</a:t>
            </a: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007567" y="4107660"/>
            <a:ext cx="5599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B629D"/>
                </a:solidFill>
                <a:cs typeface="Arial" panose="020B0604020202020204" pitchFamily="34" charset="0"/>
              </a:rPr>
              <a:t>Мост через р. Обь</a:t>
            </a:r>
          </a:p>
        </p:txBody>
      </p:sp>
    </p:spTree>
    <p:extLst>
      <p:ext uri="{BB962C8B-B14F-4D97-AF65-F5344CB8AC3E}">
        <p14:creationId xmlns:p14="http://schemas.microsoft.com/office/powerpoint/2010/main" val="327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84232" y="6275832"/>
            <a:ext cx="1944216" cy="5832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106" y="197086"/>
            <a:ext cx="553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Основные технико-экономические показатели</a:t>
            </a:r>
          </a:p>
        </p:txBody>
      </p:sp>
      <p:pic>
        <p:nvPicPr>
          <p:cNvPr id="6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94253"/>
              </p:ext>
            </p:extLst>
          </p:nvPr>
        </p:nvGraphicFramePr>
        <p:xfrm>
          <a:off x="2083466" y="1034336"/>
          <a:ext cx="8075054" cy="3164888"/>
        </p:xfrm>
        <a:graphic>
          <a:graphicData uri="http://schemas.openxmlformats.org/drawingml/2006/table">
            <a:tbl>
              <a:tblPr firstRow="1" firstCol="1" bandRow="1"/>
              <a:tblGrid>
                <a:gridCol w="3286015"/>
                <a:gridCol w="4789039"/>
              </a:tblGrid>
              <a:tr h="285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 параметры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Значение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95,0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5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том числе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подземного участка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70,76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рампового участка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24,24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полос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Ширина (по внутренним граням)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х 14,25,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Эстакада основного хода на левом берегу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Длина эстакады (по задним граням устоев)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1175,8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Ширина эстакады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23,16 - 34,41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05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Ширина проезжей части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21,0 – 32,25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Схема эстакады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(42+48+51+54+72+51) + (42+42+39) + (42+45+54+48+48+48) + (48+47,2) + (47,2+60+78+63+54+42)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33271"/>
              </p:ext>
            </p:extLst>
          </p:nvPr>
        </p:nvGraphicFramePr>
        <p:xfrm>
          <a:off x="2066271" y="4821377"/>
          <a:ext cx="8062176" cy="1489320"/>
        </p:xfrm>
        <a:graphic>
          <a:graphicData uri="http://schemas.openxmlformats.org/drawingml/2006/table">
            <a:tbl>
              <a:tblPr firstRow="1" firstCol="1" bandRow="1"/>
              <a:tblGrid>
                <a:gridCol w="3309649"/>
                <a:gridCol w="4752527"/>
              </a:tblGrid>
              <a:tr h="141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 параметры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Значение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кабин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Площадь участка административной зоны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3705 м</a:t>
                      </a:r>
                      <a:r>
                        <a:rPr lang="ru-RU" sz="1200" b="0" i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Площадь здания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499,4 м</a:t>
                      </a:r>
                      <a:r>
                        <a:rPr lang="ru-RU" sz="1200" b="0" i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автоматизированных рабочих мест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007567" y="690732"/>
            <a:ext cx="81208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200" b="1" dirty="0">
                <a:solidFill>
                  <a:srgbClr val="0B629D"/>
                </a:solidFill>
                <a:cs typeface="Arial" panose="020B0604020202020204" pitchFamily="34" charset="0"/>
              </a:rPr>
              <a:t>Путепровод тоннельного типа через железнодорожные пути Транссибирской магистрали</a:t>
            </a:r>
            <a:endParaRPr lang="ru-RU" altLang="ru-RU" sz="1200" b="1" dirty="0">
              <a:solidFill>
                <a:srgbClr val="0B629D"/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007566" y="4455669"/>
            <a:ext cx="5599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B629D"/>
                </a:solidFill>
                <a:cs typeface="Arial" panose="020B0604020202020204" pitchFamily="34" charset="0"/>
              </a:rPr>
              <a:t>Пункт взимания платы</a:t>
            </a:r>
          </a:p>
        </p:txBody>
      </p:sp>
    </p:spTree>
    <p:extLst>
      <p:ext uri="{BB962C8B-B14F-4D97-AF65-F5344CB8AC3E}">
        <p14:creationId xmlns:p14="http://schemas.microsoft.com/office/powerpoint/2010/main" val="26255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84232" y="6275832"/>
            <a:ext cx="1944216" cy="5832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106" y="197086"/>
            <a:ext cx="553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Основные технико-экономические показатели</a:t>
            </a:r>
          </a:p>
        </p:txBody>
      </p:sp>
      <p:pic>
        <p:nvPicPr>
          <p:cNvPr id="6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93526"/>
              </p:ext>
            </p:extLst>
          </p:nvPr>
        </p:nvGraphicFramePr>
        <p:xfrm>
          <a:off x="2083467" y="1034337"/>
          <a:ext cx="8090587" cy="5716365"/>
        </p:xfrm>
        <a:graphic>
          <a:graphicData uri="http://schemas.openxmlformats.org/drawingml/2006/table">
            <a:tbl>
              <a:tblPr firstRow="1" firstCol="1" bandRow="1"/>
              <a:tblGrid>
                <a:gridCol w="3379995"/>
                <a:gridCol w="4710592"/>
              </a:tblGrid>
              <a:tr h="234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 параметры</a:t>
                      </a:r>
                      <a:endParaRPr lang="ru-RU" sz="12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Значение</a:t>
                      </a:r>
                      <a:endParaRPr lang="ru-RU" sz="12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съездов,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том числе: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искусственных сооружениях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42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Путепровод 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тоннельного типа в створе ул. Станиславского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399,58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50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том числе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подземного участка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рампового участка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,0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354,58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50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Ширина сооружения (по внутренним граням)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14,5 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полос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507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Эстакада в створе ул. Широкая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50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Схема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(42+48+54+42+42+39)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lang="en-US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11,2</a:t>
                      </a: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полос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1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Путепровод с двухпутной трамвайной линией в створе ул. Широкая с выходом на ул. Ватутина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Длина путепровода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Схема путепровода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(3х42+63+46,5+36+38,3)+(44,3+39+38,71)+(41,21+60+57+34,6</a:t>
                      </a:r>
                      <a:r>
                        <a:rPr lang="ru-RU" sz="12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полос движения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трамвайных путей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27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Ширина путепровода (исключая участок остановки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12,78 – 13,15</a:t>
                      </a:r>
                      <a:endParaRPr lang="ru-RU" sz="12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4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Надземные пешеходные переходы</a:t>
                      </a:r>
                      <a:endParaRPr lang="ru-RU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надземных пешеходных переходов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Расчетная нагрузка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 кг/м2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007567" y="690732"/>
            <a:ext cx="5599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200" b="1" dirty="0">
                <a:solidFill>
                  <a:srgbClr val="0B629D"/>
                </a:solidFill>
                <a:cs typeface="Arial" panose="020B0604020202020204" pitchFamily="34" charset="0"/>
              </a:rPr>
              <a:t>Транспортная развязка в створе ул. Станиславского</a:t>
            </a:r>
            <a:endParaRPr lang="ru-RU" altLang="ru-RU" sz="1200" b="1" dirty="0">
              <a:solidFill>
                <a:srgbClr val="0B629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84232" y="6275832"/>
            <a:ext cx="1944216" cy="5832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106" y="197086"/>
            <a:ext cx="553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Основные технико-экономические показатели</a:t>
            </a:r>
          </a:p>
        </p:txBody>
      </p:sp>
      <p:pic>
        <p:nvPicPr>
          <p:cNvPr id="6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0" y="116900"/>
            <a:ext cx="396857" cy="431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34353"/>
              </p:ext>
            </p:extLst>
          </p:nvPr>
        </p:nvGraphicFramePr>
        <p:xfrm>
          <a:off x="2083466" y="1034337"/>
          <a:ext cx="8075054" cy="1320191"/>
        </p:xfrm>
        <a:graphic>
          <a:graphicData uri="http://schemas.openxmlformats.org/drawingml/2006/table">
            <a:tbl>
              <a:tblPr firstRow="1" firstCol="1" bandRow="1"/>
              <a:tblGrid>
                <a:gridCol w="3286015"/>
                <a:gridCol w="4789039"/>
              </a:tblGrid>
              <a:tr h="285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 параметры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Значение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съездов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5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полос движения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1 до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Длина съездов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126 м до 294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5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Ширина проезжей части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5,5 м до 17,8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24533"/>
              </p:ext>
            </p:extLst>
          </p:nvPr>
        </p:nvGraphicFramePr>
        <p:xfrm>
          <a:off x="2066271" y="2942628"/>
          <a:ext cx="8062176" cy="1547697"/>
        </p:xfrm>
        <a:graphic>
          <a:graphicData uri="http://schemas.openxmlformats.org/drawingml/2006/table">
            <a:tbl>
              <a:tblPr firstRow="1" firstCol="1" bandRow="1"/>
              <a:tblGrid>
                <a:gridCol w="3309649"/>
                <a:gridCol w="4752527"/>
              </a:tblGrid>
              <a:tr h="234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 параметры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Значение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Категория дороги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магистральная улица районного значения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18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Длина путепровода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67,41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Схема путепровода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18+23,91+18</a:t>
                      </a:r>
                      <a:r>
                        <a:rPr lang="en-US" sz="12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18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Ширина путепровода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28,03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полос движения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18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трамвайных путей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007567" y="690732"/>
            <a:ext cx="81208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200" b="1" dirty="0">
                <a:solidFill>
                  <a:srgbClr val="0B629D"/>
                </a:solidFill>
                <a:cs typeface="Arial" panose="020B0604020202020204" pitchFamily="34" charset="0"/>
              </a:rPr>
              <a:t>Транспортная развязка на пересечении с путепроводом в створе Красного проспекта</a:t>
            </a:r>
            <a:endParaRPr lang="ru-RU" altLang="ru-RU" sz="1200" b="1" dirty="0">
              <a:solidFill>
                <a:srgbClr val="0B629D"/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083467" y="2617555"/>
            <a:ext cx="81208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200" b="1" dirty="0">
                <a:solidFill>
                  <a:srgbClr val="0B629D"/>
                </a:solidFill>
                <a:cs typeface="Arial" panose="020B0604020202020204" pitchFamily="34" charset="0"/>
              </a:rPr>
              <a:t>Реконструкция путепровода с двухпутной трамвайной линией в створе ул. Зыряновской</a:t>
            </a:r>
            <a:endParaRPr lang="ru-RU" altLang="ru-RU" sz="1200" b="1" dirty="0">
              <a:solidFill>
                <a:srgbClr val="0B629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9081</TotalTime>
  <Words>1677</Words>
  <Application>Microsoft Office PowerPoint</Application>
  <PresentationFormat>Произвольный</PresentationFormat>
  <Paragraphs>452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Солнцев</dc:creator>
  <cp:lastModifiedBy>MMPC</cp:lastModifiedBy>
  <cp:revision>399</cp:revision>
  <cp:lastPrinted>2014-08-28T16:10:49Z</cp:lastPrinted>
  <dcterms:created xsi:type="dcterms:W3CDTF">2014-04-29T10:09:14Z</dcterms:created>
  <dcterms:modified xsi:type="dcterms:W3CDTF">2016-03-30T05:41:06Z</dcterms:modified>
</cp:coreProperties>
</file>